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6"/>
  </p:notesMasterIdLst>
  <p:sldIdLst>
    <p:sldId id="256" r:id="rId3"/>
    <p:sldId id="258" r:id="rId4"/>
    <p:sldId id="259" r:id="rId5"/>
    <p:sldId id="265" r:id="rId6"/>
    <p:sldId id="270" r:id="rId7"/>
    <p:sldId id="269" r:id="rId8"/>
    <p:sldId id="271" r:id="rId9"/>
    <p:sldId id="272" r:id="rId10"/>
    <p:sldId id="277" r:id="rId11"/>
    <p:sldId id="273" r:id="rId12"/>
    <p:sldId id="274" r:id="rId13"/>
    <p:sldId id="275" r:id="rId14"/>
    <p:sldId id="276" r:id="rId15"/>
    <p:sldId id="278" r:id="rId16"/>
    <p:sldId id="280" r:id="rId17"/>
    <p:sldId id="279" r:id="rId18"/>
    <p:sldId id="281" r:id="rId19"/>
    <p:sldId id="284" r:id="rId20"/>
    <p:sldId id="286" r:id="rId21"/>
    <p:sldId id="287" r:id="rId22"/>
    <p:sldId id="285" r:id="rId23"/>
    <p:sldId id="288" r:id="rId24"/>
    <p:sldId id="28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YuRRbq/EZVOCXEOsZVUbZyVWU3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8A8B"/>
    <a:srgbClr val="008B3F"/>
    <a:srgbClr val="458B60"/>
    <a:srgbClr val="1E8B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78"/>
    <p:restoredTop sz="94679"/>
  </p:normalViewPr>
  <p:slideViewPr>
    <p:cSldViewPr snapToGrid="0" snapToObjects="1">
      <p:cViewPr varScale="1">
        <p:scale>
          <a:sx n="108" d="100"/>
          <a:sy n="108" d="100"/>
        </p:scale>
        <p:origin x="342" y="11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3" d="100"/>
          <a:sy n="83" d="100"/>
        </p:scale>
        <p:origin x="278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933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4446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4798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215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5162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051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8112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7006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540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62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037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2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9596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80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53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57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940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66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3dfe64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23dfe64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205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0"/>
          <p:cNvSpPr txBox="1">
            <a:spLocks noGrp="1"/>
          </p:cNvSpPr>
          <p:nvPr>
            <p:ph type="ctrTitle"/>
          </p:nvPr>
        </p:nvSpPr>
        <p:spPr>
          <a:xfrm>
            <a:off x="2640013" y="484479"/>
            <a:ext cx="6911974" cy="2954655"/>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chemeClr val="lt1"/>
              </a:buClr>
              <a:buSzPts val="5600"/>
              <a:buFont typeface="Rockwell"/>
              <a:buNone/>
              <a:defRPr sz="5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0"/>
          <p:cNvSpPr txBox="1">
            <a:spLocks noGrp="1"/>
          </p:cNvSpPr>
          <p:nvPr>
            <p:ph type="subTitle" idx="1"/>
          </p:nvPr>
        </p:nvSpPr>
        <p:spPr>
          <a:xfrm>
            <a:off x="2640013" y="3799133"/>
            <a:ext cx="6911974" cy="1969841"/>
          </a:xfrm>
          <a:prstGeom prst="rect">
            <a:avLst/>
          </a:prstGeom>
          <a:noFill/>
          <a:ln>
            <a:noFill/>
          </a:ln>
        </p:spPr>
        <p:txBody>
          <a:bodyPr spcFirstLastPara="1" wrap="square" lIns="0" tIns="0" rIns="0" bIns="0" anchor="t" anchorCtr="0">
            <a:normAutofit/>
          </a:bodyPr>
          <a:lstStyle>
            <a:lvl1pPr lvl="0" algn="ctr">
              <a:lnSpc>
                <a:spcPct val="120000"/>
              </a:lnSpc>
              <a:spcBef>
                <a:spcPts val="1000"/>
              </a:spcBef>
              <a:spcAft>
                <a:spcPts val="0"/>
              </a:spcAft>
              <a:buSzPts val="2800"/>
              <a:buNone/>
              <a:defRPr sz="2800"/>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5" name="Google Shape;15;p10"/>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0"/>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9"/>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9"/>
          <p:cNvSpPr txBox="1">
            <a:spLocks noGrp="1"/>
          </p:cNvSpPr>
          <p:nvPr>
            <p:ph type="body" idx="1"/>
          </p:nvPr>
        </p:nvSpPr>
        <p:spPr>
          <a:xfrm rot="5400000">
            <a:off x="4518094" y="-1161256"/>
            <a:ext cx="3132137" cy="1072832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2" name="Google Shape;72;p19"/>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rot="5400000">
            <a:off x="8354663" y="2505824"/>
            <a:ext cx="5048975"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0"/>
          <p:cNvSpPr txBox="1">
            <a:spLocks noGrp="1"/>
          </p:cNvSpPr>
          <p:nvPr>
            <p:ph type="body" idx="1"/>
          </p:nvPr>
        </p:nvSpPr>
        <p:spPr>
          <a:xfrm rot="5400000">
            <a:off x="2672158" y="-1220319"/>
            <a:ext cx="5048975" cy="8929614"/>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8" name="Google Shape;78;p20"/>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6733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241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7534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23535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2090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56689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34177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771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1"/>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1"/>
          <p:cNvSpPr txBox="1">
            <a:spLocks noGrp="1"/>
          </p:cNvSpPr>
          <p:nvPr>
            <p:ph type="body" idx="1"/>
          </p:nvPr>
        </p:nvSpPr>
        <p:spPr>
          <a:xfrm>
            <a:off x="720000" y="2541600"/>
            <a:ext cx="10728325" cy="32273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 name="Google Shape;21;p11"/>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627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84750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7681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6024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22062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5298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806111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069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12"/>
          <p:cNvSpPr txBox="1">
            <a:spLocks noGrp="1"/>
          </p:cNvSpPr>
          <p:nvPr>
            <p:ph type="title"/>
          </p:nvPr>
        </p:nvSpPr>
        <p:spPr>
          <a:xfrm>
            <a:off x="720000" y="619200"/>
            <a:ext cx="10728326" cy="2879724"/>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5600"/>
              <a:buFont typeface="Rockwell"/>
              <a:buNone/>
              <a:defRPr sz="5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2"/>
          <p:cNvSpPr txBox="1">
            <a:spLocks noGrp="1"/>
          </p:cNvSpPr>
          <p:nvPr>
            <p:ph type="body" idx="1"/>
          </p:nvPr>
        </p:nvSpPr>
        <p:spPr>
          <a:xfrm>
            <a:off x="719910" y="3858924"/>
            <a:ext cx="10728326" cy="1919076"/>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SzPts val="2800"/>
              <a:buNone/>
              <a:defRPr sz="2800">
                <a:solidFill>
                  <a:schemeClr val="lt1"/>
                </a:solidFill>
              </a:defRPr>
            </a:lvl1pPr>
            <a:lvl2pPr marL="914400" lvl="1" indent="-228600" algn="l">
              <a:lnSpc>
                <a:spcPct val="120000"/>
              </a:lnSpc>
              <a:spcBef>
                <a:spcPts val="500"/>
              </a:spcBef>
              <a:spcAft>
                <a:spcPts val="0"/>
              </a:spcAft>
              <a:buSzPts val="2000"/>
              <a:buNone/>
              <a:defRPr sz="2000">
                <a:solidFill>
                  <a:schemeClr val="lt1"/>
                </a:solidFill>
              </a:defRPr>
            </a:lvl2pPr>
            <a:lvl3pPr marL="1371600" lvl="2" indent="-228600" algn="l">
              <a:lnSpc>
                <a:spcPct val="120000"/>
              </a:lnSpc>
              <a:spcBef>
                <a:spcPts val="500"/>
              </a:spcBef>
              <a:spcAft>
                <a:spcPts val="0"/>
              </a:spcAft>
              <a:buSzPts val="1800"/>
              <a:buNone/>
              <a:defRPr sz="1800">
                <a:solidFill>
                  <a:schemeClr val="lt1"/>
                </a:solidFill>
              </a:defRPr>
            </a:lvl3pPr>
            <a:lvl4pPr marL="1828800" lvl="3" indent="-228600" algn="l">
              <a:lnSpc>
                <a:spcPct val="120000"/>
              </a:lnSpc>
              <a:spcBef>
                <a:spcPts val="500"/>
              </a:spcBef>
              <a:spcAft>
                <a:spcPts val="0"/>
              </a:spcAft>
              <a:buSzPts val="1600"/>
              <a:buNone/>
              <a:defRPr sz="1600">
                <a:solidFill>
                  <a:schemeClr val="lt1"/>
                </a:solidFill>
              </a:defRPr>
            </a:lvl4pPr>
            <a:lvl5pPr marL="2286000" lvl="4" indent="-228600" algn="l">
              <a:lnSpc>
                <a:spcPct val="120000"/>
              </a:lnSpc>
              <a:spcBef>
                <a:spcPts val="500"/>
              </a:spcBef>
              <a:spcAft>
                <a:spcPts val="0"/>
              </a:spcAft>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7" name="Google Shape;27;p12"/>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720000" y="2541600"/>
            <a:ext cx="5003800" cy="32345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13"/>
          <p:cNvSpPr txBox="1">
            <a:spLocks noGrp="1"/>
          </p:cNvSpPr>
          <p:nvPr>
            <p:ph type="body" idx="2"/>
          </p:nvPr>
        </p:nvSpPr>
        <p:spPr>
          <a:xfrm>
            <a:off x="6458400" y="2541600"/>
            <a:ext cx="5003801" cy="3234576"/>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13"/>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720000" y="619200"/>
            <a:ext cx="10728325" cy="67300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720000" y="1840698"/>
            <a:ext cx="5015638" cy="565796"/>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SzPts val="1600"/>
              <a:buNone/>
              <a:defRPr sz="1600" b="0" cap="none">
                <a:solidFill>
                  <a:schemeClr val="lt1"/>
                </a:solidFill>
                <a:latin typeface="Avenir"/>
                <a:ea typeface="Avenir"/>
                <a:cs typeface="Avenir"/>
                <a:sym typeface="Avenir"/>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0" name="Google Shape;40;p14"/>
          <p:cNvSpPr txBox="1">
            <a:spLocks noGrp="1"/>
          </p:cNvSpPr>
          <p:nvPr>
            <p:ph type="body" idx="2"/>
          </p:nvPr>
        </p:nvSpPr>
        <p:spPr>
          <a:xfrm>
            <a:off x="720000" y="2541600"/>
            <a:ext cx="5003801" cy="32345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14"/>
          <p:cNvSpPr txBox="1">
            <a:spLocks noGrp="1"/>
          </p:cNvSpPr>
          <p:nvPr>
            <p:ph type="body" idx="3"/>
          </p:nvPr>
        </p:nvSpPr>
        <p:spPr>
          <a:xfrm>
            <a:off x="6458400" y="1840698"/>
            <a:ext cx="5015638" cy="565796"/>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SzPts val="1600"/>
              <a:buNone/>
              <a:defRPr sz="1600" b="0" cap="none">
                <a:solidFill>
                  <a:schemeClr val="lt1"/>
                </a:solidFill>
                <a:latin typeface="Avenir"/>
                <a:ea typeface="Avenir"/>
                <a:cs typeface="Avenir"/>
                <a:sym typeface="Avenir"/>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2" name="Google Shape;42;p14"/>
          <p:cNvSpPr txBox="1">
            <a:spLocks noGrp="1"/>
          </p:cNvSpPr>
          <p:nvPr>
            <p:ph type="body" idx="4"/>
          </p:nvPr>
        </p:nvSpPr>
        <p:spPr>
          <a:xfrm>
            <a:off x="6458400" y="2541600"/>
            <a:ext cx="5003800" cy="32345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14"/>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4"/>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5"/>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5"/>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6"/>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7"/>
          <p:cNvSpPr txBox="1">
            <a:spLocks noGrp="1"/>
          </p:cNvSpPr>
          <p:nvPr>
            <p:ph type="title"/>
          </p:nvPr>
        </p:nvSpPr>
        <p:spPr>
          <a:xfrm>
            <a:off x="720000" y="619200"/>
            <a:ext cx="3107463"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7"/>
          <p:cNvSpPr txBox="1">
            <a:spLocks noGrp="1"/>
          </p:cNvSpPr>
          <p:nvPr>
            <p:ph type="body" idx="1"/>
          </p:nvPr>
        </p:nvSpPr>
        <p:spPr>
          <a:xfrm>
            <a:off x="4548188" y="584662"/>
            <a:ext cx="6911974" cy="51843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SzPts val="4800"/>
              <a:buNone/>
              <a:defRPr sz="4800"/>
            </a:lvl1pPr>
            <a:lvl2pPr marL="914400" lvl="1" indent="-355600" algn="l">
              <a:lnSpc>
                <a:spcPct val="120000"/>
              </a:lnSpc>
              <a:spcBef>
                <a:spcPts val="500"/>
              </a:spcBef>
              <a:spcAft>
                <a:spcPts val="0"/>
              </a:spcAft>
              <a:buSzPts val="2000"/>
              <a:buFont typeface="Arial"/>
              <a:buChar char="•"/>
              <a:defRPr sz="2000"/>
            </a:lvl2pPr>
            <a:lvl3pPr marL="1371600" lvl="2" indent="-355600" algn="l">
              <a:lnSpc>
                <a:spcPct val="120000"/>
              </a:lnSpc>
              <a:spcBef>
                <a:spcPts val="500"/>
              </a:spcBef>
              <a:spcAft>
                <a:spcPts val="0"/>
              </a:spcAft>
              <a:buSzPts val="2000"/>
              <a:buFont typeface="Arial"/>
              <a:buChar char="•"/>
              <a:defRPr sz="2000"/>
            </a:lvl3pPr>
            <a:lvl4pPr marL="1828800" lvl="3" indent="-355600" algn="l">
              <a:lnSpc>
                <a:spcPct val="120000"/>
              </a:lnSpc>
              <a:spcBef>
                <a:spcPts val="500"/>
              </a:spcBef>
              <a:spcAft>
                <a:spcPts val="0"/>
              </a:spcAft>
              <a:buSzPts val="2000"/>
              <a:buFont typeface="Arial"/>
              <a:buChar char="•"/>
              <a:defRPr sz="2000"/>
            </a:lvl4pPr>
            <a:lvl5pPr marL="2286000" lvl="4" indent="-355600" algn="l">
              <a:lnSpc>
                <a:spcPct val="120000"/>
              </a:lnSpc>
              <a:spcBef>
                <a:spcPts val="500"/>
              </a:spcBef>
              <a:spcAft>
                <a:spcPts val="0"/>
              </a:spcAft>
              <a:buSzPts val="2000"/>
              <a:buFont typeface="Arial"/>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8" name="Google Shape;58;p17"/>
          <p:cNvSpPr txBox="1">
            <a:spLocks noGrp="1"/>
          </p:cNvSpPr>
          <p:nvPr>
            <p:ph type="body" idx="2"/>
          </p:nvPr>
        </p:nvSpPr>
        <p:spPr>
          <a:xfrm>
            <a:off x="720000" y="2541600"/>
            <a:ext cx="3107463" cy="3231837"/>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SzPts val="2000"/>
              <a:buNone/>
              <a:defRPr sz="20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9" name="Google Shape;59;p17"/>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7"/>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720000" y="619200"/>
            <a:ext cx="3095626" cy="1476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8"/>
          <p:cNvSpPr>
            <a:spLocks noGrp="1"/>
          </p:cNvSpPr>
          <p:nvPr>
            <p:ph type="pic" idx="2"/>
          </p:nvPr>
        </p:nvSpPr>
        <p:spPr>
          <a:xfrm>
            <a:off x="4548188" y="728664"/>
            <a:ext cx="6923812" cy="5040312"/>
          </a:xfrm>
          <a:prstGeom prst="rect">
            <a:avLst/>
          </a:prstGeom>
          <a:noFill/>
          <a:ln>
            <a:noFill/>
          </a:ln>
        </p:spPr>
      </p:sp>
      <p:sp>
        <p:nvSpPr>
          <p:cNvPr id="65" name="Google Shape;65;p18"/>
          <p:cNvSpPr txBox="1">
            <a:spLocks noGrp="1"/>
          </p:cNvSpPr>
          <p:nvPr>
            <p:ph type="body" idx="1"/>
          </p:nvPr>
        </p:nvSpPr>
        <p:spPr>
          <a:xfrm>
            <a:off x="720000" y="2541600"/>
            <a:ext cx="3095625" cy="3232800"/>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SzPts val="2000"/>
              <a:buNone/>
              <a:defRPr sz="20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6" name="Google Shape;66;p18"/>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8"/>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9"/>
          <p:cNvSpPr/>
          <p:nvPr/>
        </p:nvSpPr>
        <p:spPr>
          <a:xfrm>
            <a:off x="0" y="0"/>
            <a:ext cx="12192000" cy="6858000"/>
          </a:xfrm>
          <a:prstGeom prst="rect">
            <a:avLst/>
          </a:prstGeom>
          <a:solidFill>
            <a:srgbClr val="134B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7" name="Google Shape;7;p9"/>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9"/>
          <p:cNvSpPr txBox="1">
            <a:spLocks noGrp="1"/>
          </p:cNvSpPr>
          <p:nvPr>
            <p:ph type="body" idx="1"/>
          </p:nvPr>
        </p:nvSpPr>
        <p:spPr>
          <a:xfrm>
            <a:off x="720000" y="2541600"/>
            <a:ext cx="10728325" cy="3227375"/>
          </a:xfrm>
          <a:prstGeom prst="rect">
            <a:avLst/>
          </a:prstGeom>
          <a:noFill/>
          <a:ln>
            <a:noFill/>
          </a:ln>
        </p:spPr>
        <p:txBody>
          <a:bodyPr spcFirstLastPara="1" wrap="square" lIns="0" tIns="0" rIns="0" bIns="0" anchor="t" anchorCtr="0">
            <a:normAutofit/>
          </a:bodyPr>
          <a:lstStyle>
            <a:lvl1pPr marL="457200" marR="0" lvl="0" indent="-355600" algn="l" rtl="0">
              <a:lnSpc>
                <a:spcPct val="120000"/>
              </a:lnSpc>
              <a:spcBef>
                <a:spcPts val="10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1pPr>
            <a:lvl2pPr marL="914400" marR="0" lvl="1"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2pPr>
            <a:lvl3pPr marL="1371600" marR="0" lvl="2"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3pPr>
            <a:lvl4pPr marL="1828800" marR="0" lvl="3"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4pPr>
            <a:lvl5pPr marL="2286000" marR="0" lvl="4"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endParaRPr/>
          </a:p>
        </p:txBody>
      </p:sp>
      <p:sp>
        <p:nvSpPr>
          <p:cNvPr id="9" name="Google Shape;9;p9"/>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marR="0" lvl="0" algn="l" rtl="0">
              <a:lnSpc>
                <a:spcPct val="120000"/>
              </a:lnSpc>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10" name="Google Shape;10;p9"/>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marR="0" lvl="0" algn="ctr" rtl="0">
              <a:lnSpc>
                <a:spcPct val="120000"/>
              </a:lnSpc>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11" name="Google Shape;11;p9"/>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marR="0" lvl="0" indent="0" algn="r" rtl="0">
              <a:lnSpc>
                <a:spcPct val="120000"/>
              </a:lnSpc>
              <a:spcBef>
                <a:spcPts val="0"/>
              </a:spcBef>
              <a:buNone/>
              <a:defRPr sz="1200" b="0" i="0" u="none" strike="noStrike" cap="none">
                <a:solidFill>
                  <a:schemeClr val="lt1"/>
                </a:solidFill>
                <a:latin typeface="Avenir"/>
                <a:ea typeface="Avenir"/>
                <a:cs typeface="Avenir"/>
                <a:sym typeface="Avenir"/>
              </a:defRPr>
            </a:lvl1pPr>
            <a:lvl2pPr marL="0" marR="0" lvl="1" indent="0" algn="r" rtl="0">
              <a:lnSpc>
                <a:spcPct val="120000"/>
              </a:lnSpc>
              <a:spcBef>
                <a:spcPts val="0"/>
              </a:spcBef>
              <a:buNone/>
              <a:defRPr sz="1200" b="0" i="0" u="none" strike="noStrike" cap="none">
                <a:solidFill>
                  <a:schemeClr val="lt1"/>
                </a:solidFill>
                <a:latin typeface="Avenir"/>
                <a:ea typeface="Avenir"/>
                <a:cs typeface="Avenir"/>
                <a:sym typeface="Avenir"/>
              </a:defRPr>
            </a:lvl2pPr>
            <a:lvl3pPr marL="0" marR="0" lvl="2" indent="0" algn="r" rtl="0">
              <a:lnSpc>
                <a:spcPct val="120000"/>
              </a:lnSpc>
              <a:spcBef>
                <a:spcPts val="0"/>
              </a:spcBef>
              <a:buNone/>
              <a:defRPr sz="1200" b="0" i="0" u="none" strike="noStrike" cap="none">
                <a:solidFill>
                  <a:schemeClr val="lt1"/>
                </a:solidFill>
                <a:latin typeface="Avenir"/>
                <a:ea typeface="Avenir"/>
                <a:cs typeface="Avenir"/>
                <a:sym typeface="Avenir"/>
              </a:defRPr>
            </a:lvl3pPr>
            <a:lvl4pPr marL="0" marR="0" lvl="3" indent="0" algn="r" rtl="0">
              <a:lnSpc>
                <a:spcPct val="120000"/>
              </a:lnSpc>
              <a:spcBef>
                <a:spcPts val="0"/>
              </a:spcBef>
              <a:buNone/>
              <a:defRPr sz="1200" b="0" i="0" u="none" strike="noStrike" cap="none">
                <a:solidFill>
                  <a:schemeClr val="lt1"/>
                </a:solidFill>
                <a:latin typeface="Avenir"/>
                <a:ea typeface="Avenir"/>
                <a:cs typeface="Avenir"/>
                <a:sym typeface="Avenir"/>
              </a:defRPr>
            </a:lvl4pPr>
            <a:lvl5pPr marL="0" marR="0" lvl="4" indent="0" algn="r" rtl="0">
              <a:lnSpc>
                <a:spcPct val="120000"/>
              </a:lnSpc>
              <a:spcBef>
                <a:spcPts val="0"/>
              </a:spcBef>
              <a:buNone/>
              <a:defRPr sz="1200" b="0" i="0" u="none" strike="noStrike" cap="none">
                <a:solidFill>
                  <a:schemeClr val="lt1"/>
                </a:solidFill>
                <a:latin typeface="Avenir"/>
                <a:ea typeface="Avenir"/>
                <a:cs typeface="Avenir"/>
                <a:sym typeface="Avenir"/>
              </a:defRPr>
            </a:lvl5pPr>
            <a:lvl6pPr marL="0" marR="0" lvl="5" indent="0" algn="r" rtl="0">
              <a:lnSpc>
                <a:spcPct val="120000"/>
              </a:lnSpc>
              <a:spcBef>
                <a:spcPts val="0"/>
              </a:spcBef>
              <a:buNone/>
              <a:defRPr sz="1200" b="0" i="0" u="none" strike="noStrike" cap="none">
                <a:solidFill>
                  <a:schemeClr val="lt1"/>
                </a:solidFill>
                <a:latin typeface="Avenir"/>
                <a:ea typeface="Avenir"/>
                <a:cs typeface="Avenir"/>
                <a:sym typeface="Avenir"/>
              </a:defRPr>
            </a:lvl6pPr>
            <a:lvl7pPr marL="0" marR="0" lvl="6" indent="0" algn="r" rtl="0">
              <a:lnSpc>
                <a:spcPct val="120000"/>
              </a:lnSpc>
              <a:spcBef>
                <a:spcPts val="0"/>
              </a:spcBef>
              <a:buNone/>
              <a:defRPr sz="1200" b="0" i="0" u="none" strike="noStrike" cap="none">
                <a:solidFill>
                  <a:schemeClr val="lt1"/>
                </a:solidFill>
                <a:latin typeface="Avenir"/>
                <a:ea typeface="Avenir"/>
                <a:cs typeface="Avenir"/>
                <a:sym typeface="Avenir"/>
              </a:defRPr>
            </a:lvl7pPr>
            <a:lvl8pPr marL="0" marR="0" lvl="7" indent="0" algn="r" rtl="0">
              <a:lnSpc>
                <a:spcPct val="120000"/>
              </a:lnSpc>
              <a:spcBef>
                <a:spcPts val="0"/>
              </a:spcBef>
              <a:buNone/>
              <a:defRPr sz="1200" b="0" i="0" u="none" strike="noStrike" cap="none">
                <a:solidFill>
                  <a:schemeClr val="lt1"/>
                </a:solidFill>
                <a:latin typeface="Avenir"/>
                <a:ea typeface="Avenir"/>
                <a:cs typeface="Avenir"/>
                <a:sym typeface="Avenir"/>
              </a:defRPr>
            </a:lvl8pPr>
            <a:lvl9pPr marL="0" marR="0" lvl="8" indent="0" algn="r" rtl="0">
              <a:lnSpc>
                <a:spcPct val="120000"/>
              </a:lnSpc>
              <a:spcBef>
                <a:spcPts val="0"/>
              </a:spcBef>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13171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8078" y="510282"/>
            <a:ext cx="9819409" cy="7109639"/>
          </a:xfrm>
          <a:prstGeom prst="rect">
            <a:avLst/>
          </a:prstGeom>
        </p:spPr>
        <p:txBody>
          <a:bodyPr wrap="square">
            <a:spAutoFit/>
          </a:bodyPr>
          <a:lstStyle/>
          <a:p>
            <a:pPr marL="0" marR="3000" lvl="0" indent="0" algn="l" defTabSz="4572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Luke 4:14-21</a:t>
            </a:r>
          </a:p>
          <a:p>
            <a:pPr marL="0" marR="3000" lvl="0" indent="0" algn="l" defTabSz="4572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3000" lvl="0" indent="0" algn="l" defTabSz="4572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14</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Jesus returned to Galilee in the power of the Spirit, and news about him spread through the whole countryside. </a:t>
            </a: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15</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He taught in their synagogues, and everyone praised him.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	16</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He went to Nazareth, where he had been brought up, and on the Sabbath day he went into the synagogue, as was his custom. And he stood up to read. </a:t>
            </a: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17</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The scroll of the prophet Isaiah was handed to him. Unrolling it, he found the place where it is written: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	</a:t>
            </a:r>
            <a:endPar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48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6" name="Picture 5" descr="A picture containing sky, person, outdoor&#10;&#10;Description automatically generated">
            <a:extLst>
              <a:ext uri="{FF2B5EF4-FFF2-40B4-BE49-F238E27FC236}">
                <a16:creationId xmlns:a16="http://schemas.microsoft.com/office/drawing/2014/main" id="{B9159161-4A26-E49F-1029-9FA49740FADF}"/>
              </a:ext>
            </a:extLst>
          </p:cNvPr>
          <p:cNvPicPr>
            <a:picLocks noChangeAspect="1"/>
          </p:cNvPicPr>
          <p:nvPr/>
        </p:nvPicPr>
        <p:blipFill>
          <a:blip r:embed="rId3"/>
          <a:stretch>
            <a:fillRect/>
          </a:stretch>
        </p:blipFill>
        <p:spPr>
          <a:xfrm>
            <a:off x="720000" y="2098388"/>
            <a:ext cx="4767129" cy="3575347"/>
          </a:xfrm>
          <a:prstGeom prst="rect">
            <a:avLst/>
          </a:prstGeom>
        </p:spPr>
      </p:pic>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720001" y="1246519"/>
            <a:ext cx="11087828" cy="851869"/>
          </a:xfrm>
        </p:spPr>
        <p:txBody>
          <a:bodyPr>
            <a:normAutofit/>
          </a:bodyPr>
          <a:lstStyle/>
          <a:p>
            <a:pPr marL="114300" indent="0">
              <a:lnSpc>
                <a:spcPct val="100000"/>
              </a:lnSpc>
              <a:buNone/>
            </a:pPr>
            <a:r>
              <a:rPr lang="en-AU" sz="4000" b="1" dirty="0">
                <a:solidFill>
                  <a:schemeClr val="bg1"/>
                </a:solidFill>
                <a:latin typeface="Avenir Book" panose="02000503020000020003" pitchFamily="2" charset="0"/>
              </a:rPr>
              <a:t>PROPHETIC ELEMENTS:	</a:t>
            </a:r>
            <a:endParaRPr lang="en-AU" sz="1400" b="1" dirty="0">
              <a:solidFill>
                <a:schemeClr val="bg1"/>
              </a:solidFill>
              <a:latin typeface="Avenir Book" panose="02000503020000020003" pitchFamily="2" charset="0"/>
            </a:endParaRPr>
          </a:p>
        </p:txBody>
      </p:sp>
      <p:sp>
        <p:nvSpPr>
          <p:cNvPr id="8" name="TextBox 7">
            <a:extLst>
              <a:ext uri="{FF2B5EF4-FFF2-40B4-BE49-F238E27FC236}">
                <a16:creationId xmlns:a16="http://schemas.microsoft.com/office/drawing/2014/main" id="{98A41AB1-A70C-5116-EF2A-A26A5D45E173}"/>
              </a:ext>
            </a:extLst>
          </p:cNvPr>
          <p:cNvSpPr txBox="1"/>
          <p:nvPr/>
        </p:nvSpPr>
        <p:spPr>
          <a:xfrm>
            <a:off x="720001" y="5832390"/>
            <a:ext cx="4767128" cy="307777"/>
          </a:xfrm>
          <a:prstGeom prst="rect">
            <a:avLst/>
          </a:prstGeom>
          <a:noFill/>
        </p:spPr>
        <p:txBody>
          <a:bodyPr wrap="square" rtlCol="0">
            <a:spAutoFit/>
          </a:bodyPr>
          <a:lstStyle/>
          <a:p>
            <a:r>
              <a:rPr lang="en-US" dirty="0">
                <a:solidFill>
                  <a:schemeClr val="accent3"/>
                </a:solidFill>
              </a:rPr>
              <a:t>PICTURE OF ELIJAH from </a:t>
            </a:r>
            <a:r>
              <a:rPr lang="en-US" i="1" dirty="0">
                <a:solidFill>
                  <a:schemeClr val="accent3"/>
                </a:solidFill>
              </a:rPr>
              <a:t>FREE BIBLE IMAGES</a:t>
            </a:r>
          </a:p>
        </p:txBody>
      </p:sp>
      <p:sp>
        <p:nvSpPr>
          <p:cNvPr id="7" name="Text Placeholder 3">
            <a:extLst>
              <a:ext uri="{FF2B5EF4-FFF2-40B4-BE49-F238E27FC236}">
                <a16:creationId xmlns:a16="http://schemas.microsoft.com/office/drawing/2014/main" id="{86A81F0C-0BE9-2E07-1E72-EAE07AC7EB9C}"/>
              </a:ext>
            </a:extLst>
          </p:cNvPr>
          <p:cNvSpPr txBox="1">
            <a:spLocks/>
          </p:cNvSpPr>
          <p:nvPr/>
        </p:nvSpPr>
        <p:spPr>
          <a:xfrm>
            <a:off x="6096000" y="2117189"/>
            <a:ext cx="5711829" cy="3575348"/>
          </a:xfrm>
          <a:prstGeom prst="rect">
            <a:avLst/>
          </a:prstGeom>
          <a:noFill/>
          <a:ln>
            <a:noFill/>
          </a:ln>
        </p:spPr>
        <p:txBody>
          <a:bodyPr spcFirstLastPara="1" wrap="square" lIns="0" tIns="0" rIns="0" bIns="0" anchor="t" anchorCtr="0">
            <a:normAutofit fontScale="32500" lnSpcReduction="20000"/>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1pPr>
            <a:lvl2pPr marL="914400" marR="0" lvl="1"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2pPr>
            <a:lvl3pPr marL="1371600" marR="0" lvl="2"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4pPr>
            <a:lvl5pPr marL="2286000" marR="0" lvl="4"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0" indent="0">
              <a:spcBef>
                <a:spcPts val="0"/>
              </a:spcBef>
              <a:buFont typeface="Arial"/>
              <a:buNone/>
            </a:pPr>
            <a:r>
              <a:rPr lang="en-AU" sz="14400" dirty="0">
                <a:solidFill>
                  <a:schemeClr val="accent4">
                    <a:lumMod val="20000"/>
                    <a:lumOff val="80000"/>
                  </a:schemeClr>
                </a:solidFill>
                <a:latin typeface="Avenir Book" panose="02000503020000020003" pitchFamily="2" charset="0"/>
              </a:rPr>
              <a:t>FORETELLING</a:t>
            </a:r>
            <a:r>
              <a:rPr lang="en-AU" sz="12800" b="1" dirty="0">
                <a:solidFill>
                  <a:schemeClr val="bg1"/>
                </a:solidFill>
                <a:latin typeface="Avenir Book" panose="02000503020000020003" pitchFamily="2" charset="0"/>
              </a:rPr>
              <a:t> 	</a:t>
            </a:r>
          </a:p>
          <a:p>
            <a:pPr marL="0" indent="0">
              <a:spcBef>
                <a:spcPts val="0"/>
              </a:spcBef>
              <a:buFont typeface="Arial"/>
              <a:buNone/>
            </a:pPr>
            <a:r>
              <a:rPr lang="en-AU" sz="12300" b="1" dirty="0">
                <a:solidFill>
                  <a:schemeClr val="bg1">
                    <a:lumMod val="85000"/>
                  </a:schemeClr>
                </a:solidFill>
                <a:latin typeface="Avenir Book" panose="02000503020000020003" pitchFamily="2" charset="0"/>
              </a:rPr>
              <a:t>	- predicting</a:t>
            </a:r>
          </a:p>
          <a:p>
            <a:pPr marL="0" indent="0">
              <a:spcBef>
                <a:spcPts val="0"/>
              </a:spcBef>
              <a:buFont typeface="Arial"/>
              <a:buNone/>
            </a:pPr>
            <a:endParaRPr lang="en-AU" sz="12800" b="1" dirty="0">
              <a:solidFill>
                <a:schemeClr val="bg1"/>
              </a:solidFill>
              <a:latin typeface="Avenir Book" panose="02000503020000020003" pitchFamily="2" charset="0"/>
            </a:endParaRPr>
          </a:p>
          <a:p>
            <a:pPr marL="0" indent="0">
              <a:spcBef>
                <a:spcPts val="0"/>
              </a:spcBef>
              <a:buFont typeface="Arial"/>
              <a:buNone/>
            </a:pPr>
            <a:r>
              <a:rPr lang="en-AU" sz="14400" b="1" dirty="0">
                <a:solidFill>
                  <a:schemeClr val="accent4">
                    <a:lumMod val="20000"/>
                    <a:lumOff val="80000"/>
                  </a:schemeClr>
                </a:solidFill>
                <a:latin typeface="Avenir Book" panose="02000503020000020003" pitchFamily="2" charset="0"/>
              </a:rPr>
              <a:t>FORTHTELLING </a:t>
            </a:r>
            <a:r>
              <a:rPr lang="en-AU" sz="12800" b="1" dirty="0">
                <a:solidFill>
                  <a:schemeClr val="bg1"/>
                </a:solidFill>
                <a:latin typeface="Avenir Book" panose="02000503020000020003" pitchFamily="2" charset="0"/>
              </a:rPr>
              <a:t>	</a:t>
            </a:r>
          </a:p>
          <a:p>
            <a:pPr marL="0" indent="0">
              <a:spcBef>
                <a:spcPts val="0"/>
              </a:spcBef>
              <a:buFont typeface="Arial"/>
              <a:buNone/>
            </a:pPr>
            <a:r>
              <a:rPr lang="en-AU" sz="12300" b="1" dirty="0">
                <a:solidFill>
                  <a:schemeClr val="bg1">
                    <a:lumMod val="85000"/>
                  </a:schemeClr>
                </a:solidFill>
                <a:latin typeface="Avenir Book" panose="02000503020000020003" pitchFamily="2" charset="0"/>
              </a:rPr>
              <a:t>	- preaching</a:t>
            </a:r>
            <a:r>
              <a:rPr lang="en-AU" sz="4000" b="1" dirty="0">
                <a:solidFill>
                  <a:schemeClr val="bg1">
                    <a:lumMod val="85000"/>
                  </a:schemeClr>
                </a:solidFill>
                <a:latin typeface="Avenir Book" panose="02000503020000020003" pitchFamily="2" charset="0"/>
              </a:rPr>
              <a:t>	</a:t>
            </a:r>
            <a:r>
              <a:rPr lang="en-AU" sz="4000" b="1" dirty="0">
                <a:solidFill>
                  <a:schemeClr val="bg1"/>
                </a:solidFill>
                <a:latin typeface="Avenir Book" panose="02000503020000020003" pitchFamily="2" charset="0"/>
              </a:rPr>
              <a:t>		</a:t>
            </a:r>
            <a:endParaRPr lang="en-AU" sz="1400" b="1" dirty="0">
              <a:solidFill>
                <a:schemeClr val="bg1"/>
              </a:solidFill>
              <a:latin typeface="Avenir Book" panose="02000503020000020003" pitchFamily="2" charset="0"/>
            </a:endParaRPr>
          </a:p>
        </p:txBody>
      </p:sp>
      <p:sp>
        <p:nvSpPr>
          <p:cNvPr id="9" name="Google Shape;222;g123dfe64103_0_0">
            <a:extLst>
              <a:ext uri="{FF2B5EF4-FFF2-40B4-BE49-F238E27FC236}">
                <a16:creationId xmlns:a16="http://schemas.microsoft.com/office/drawing/2014/main" id="{2A04F4F6-AC06-3D2A-F530-2DECD4E3B724}"/>
              </a:ext>
            </a:extLst>
          </p:cNvPr>
          <p:cNvSpPr txBox="1"/>
          <p:nvPr/>
        </p:nvSpPr>
        <p:spPr>
          <a:xfrm>
            <a:off x="720000" y="161850"/>
            <a:ext cx="10895351" cy="619200"/>
          </a:xfrm>
          <a:prstGeom prst="rect">
            <a:avLst/>
          </a:prstGeom>
          <a:noFill/>
          <a:ln>
            <a:noFill/>
          </a:ln>
        </p:spPr>
        <p:txBody>
          <a:bodyPr spcFirstLastPara="1" wrap="square" lIns="0" tIns="0" rIns="0" bIns="0" anchor="t" anchorCtr="0">
            <a:normAutofit fontScale="92500"/>
          </a:bodyPr>
          <a:lstStyle/>
          <a:p>
            <a:pPr>
              <a:buSzPct val="100000"/>
            </a:pPr>
            <a:r>
              <a:rPr lang="en-US" sz="2800" i="1" dirty="0">
                <a:solidFill>
                  <a:schemeClr val="bg1"/>
                </a:solidFill>
                <a:latin typeface="Rockwell" panose="02060603020205020403" pitchFamily="18" charset="77"/>
              </a:rPr>
              <a:t>LOOKING BACK LIVING FORWARD</a:t>
            </a:r>
            <a:r>
              <a:rPr lang="en-US" sz="3200" i="1" dirty="0">
                <a:solidFill>
                  <a:schemeClr val="bg1"/>
                </a:solidFill>
                <a:latin typeface="Rockwell" panose="02060603020205020403" pitchFamily="18" charset="77"/>
              </a:rPr>
              <a:t>: Continuing the prophetic legacy</a:t>
            </a:r>
          </a:p>
        </p:txBody>
      </p:sp>
    </p:spTree>
    <p:extLst>
      <p:ext uri="{BB962C8B-B14F-4D97-AF65-F5344CB8AC3E}">
        <p14:creationId xmlns:p14="http://schemas.microsoft.com/office/powerpoint/2010/main" val="16848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0" y="969710"/>
            <a:ext cx="12192000" cy="851869"/>
          </a:xfrm>
        </p:spPr>
        <p:txBody>
          <a:bodyPr>
            <a:normAutofit/>
          </a:bodyPr>
          <a:lstStyle/>
          <a:p>
            <a:pPr marL="114300" indent="0" algn="ctr">
              <a:lnSpc>
                <a:spcPct val="100000"/>
              </a:lnSpc>
              <a:buNone/>
            </a:pPr>
            <a:r>
              <a:rPr lang="en-AU" sz="4000" b="1" dirty="0">
                <a:solidFill>
                  <a:schemeClr val="bg1"/>
                </a:solidFill>
                <a:latin typeface="Avenir Book" panose="02000503020000020003" pitchFamily="2" charset="0"/>
              </a:rPr>
              <a:t>PROPHETIC ELEMENTS	</a:t>
            </a:r>
            <a:endParaRPr lang="en-AU" sz="1400" b="1" dirty="0">
              <a:solidFill>
                <a:schemeClr val="bg1"/>
              </a:solidFill>
              <a:latin typeface="Avenir Book" panose="02000503020000020003" pitchFamily="2" charset="0"/>
            </a:endParaRPr>
          </a:p>
        </p:txBody>
      </p:sp>
      <p:sp>
        <p:nvSpPr>
          <p:cNvPr id="2" name="Triangle 1">
            <a:extLst>
              <a:ext uri="{FF2B5EF4-FFF2-40B4-BE49-F238E27FC236}">
                <a16:creationId xmlns:a16="http://schemas.microsoft.com/office/drawing/2014/main" id="{5D895CC9-1C54-8115-07B5-C3A395E91857}"/>
              </a:ext>
            </a:extLst>
          </p:cNvPr>
          <p:cNvSpPr/>
          <p:nvPr/>
        </p:nvSpPr>
        <p:spPr>
          <a:xfrm>
            <a:off x="491064" y="2242130"/>
            <a:ext cx="3573930" cy="2846343"/>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FCB9E328-49BB-5B2C-5B3A-98D98390C8B5}"/>
              </a:ext>
            </a:extLst>
          </p:cNvPr>
          <p:cNvSpPr/>
          <p:nvPr/>
        </p:nvSpPr>
        <p:spPr>
          <a:xfrm>
            <a:off x="4156633" y="2242130"/>
            <a:ext cx="3573930" cy="2846343"/>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A1CC4732-DC6A-5709-D493-E863F585D93D}"/>
              </a:ext>
            </a:extLst>
          </p:cNvPr>
          <p:cNvSpPr/>
          <p:nvPr/>
        </p:nvSpPr>
        <p:spPr>
          <a:xfrm>
            <a:off x="7822203" y="2242130"/>
            <a:ext cx="3573930" cy="2846343"/>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EFB50F67-5FB4-DC2A-B2E4-C6C6FDE15544}"/>
              </a:ext>
            </a:extLst>
          </p:cNvPr>
          <p:cNvSpPr txBox="1">
            <a:spLocks/>
          </p:cNvSpPr>
          <p:nvPr/>
        </p:nvSpPr>
        <p:spPr>
          <a:xfrm>
            <a:off x="795867" y="2466677"/>
            <a:ext cx="3269127" cy="1851329"/>
          </a:xfrm>
          <a:prstGeom prst="rect">
            <a:avLst/>
          </a:prstGeom>
          <a:noFill/>
          <a:ln>
            <a:noFill/>
          </a:ln>
        </p:spPr>
        <p:txBody>
          <a:bodyPr spcFirstLastPara="1" wrap="square" lIns="0" tIns="0" rIns="0" bIns="0" anchor="t" anchorCtr="0">
            <a:normAutofit lnSpcReduction="10000"/>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1pPr>
            <a:lvl2pPr marL="914400" marR="0" lvl="1"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2pPr>
            <a:lvl3pPr marL="1371600" marR="0" lvl="2"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4pPr>
            <a:lvl5pPr marL="2286000" marR="0" lvl="4"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0" indent="0" algn="ctr">
              <a:lnSpc>
                <a:spcPct val="110000"/>
              </a:lnSpc>
              <a:spcBef>
                <a:spcPts val="0"/>
              </a:spcBef>
              <a:buFont typeface="Arial"/>
              <a:buNone/>
            </a:pPr>
            <a:r>
              <a:rPr lang="en-AU" sz="3600" b="1" dirty="0">
                <a:solidFill>
                  <a:schemeClr val="accent4">
                    <a:lumMod val="20000"/>
                    <a:lumOff val="80000"/>
                  </a:schemeClr>
                </a:solidFill>
                <a:latin typeface="Avenir Book" panose="02000503020000020003" pitchFamily="2" charset="0"/>
              </a:rPr>
              <a:t>FORTHTELLING</a:t>
            </a:r>
          </a:p>
          <a:p>
            <a:pPr marL="0" indent="0" algn="ctr">
              <a:lnSpc>
                <a:spcPct val="110000"/>
              </a:lnSpc>
              <a:spcBef>
                <a:spcPts val="0"/>
              </a:spcBef>
              <a:buFont typeface="Arial"/>
              <a:buNone/>
            </a:pPr>
            <a:r>
              <a:rPr lang="en-AU" sz="3600" b="1" dirty="0">
                <a:solidFill>
                  <a:schemeClr val="accent4">
                    <a:lumMod val="20000"/>
                    <a:lumOff val="80000"/>
                  </a:schemeClr>
                </a:solidFill>
                <a:latin typeface="Avenir Book" panose="02000503020000020003" pitchFamily="2" charset="0"/>
              </a:rPr>
              <a:t>and </a:t>
            </a:r>
            <a:r>
              <a:rPr lang="en-AU" sz="3600" dirty="0">
                <a:solidFill>
                  <a:schemeClr val="accent4">
                    <a:lumMod val="20000"/>
                    <a:lumOff val="80000"/>
                  </a:schemeClr>
                </a:solidFill>
                <a:latin typeface="Avenir Book" panose="02000503020000020003" pitchFamily="2" charset="0"/>
              </a:rPr>
              <a:t>FORETELLING</a:t>
            </a:r>
            <a:r>
              <a:rPr lang="en-AU" sz="4000" b="1" dirty="0">
                <a:solidFill>
                  <a:schemeClr val="bg1"/>
                </a:solidFill>
                <a:latin typeface="Avenir Book" panose="02000503020000020003" pitchFamily="2" charset="0"/>
              </a:rPr>
              <a:t>	</a:t>
            </a:r>
            <a:endParaRPr lang="en-AU" sz="1400" b="1" dirty="0">
              <a:solidFill>
                <a:schemeClr val="bg1"/>
              </a:solidFill>
              <a:latin typeface="Avenir Book" panose="02000503020000020003" pitchFamily="2" charset="0"/>
            </a:endParaRPr>
          </a:p>
        </p:txBody>
      </p:sp>
      <p:sp>
        <p:nvSpPr>
          <p:cNvPr id="12" name="Text Placeholder 3">
            <a:extLst>
              <a:ext uri="{FF2B5EF4-FFF2-40B4-BE49-F238E27FC236}">
                <a16:creationId xmlns:a16="http://schemas.microsoft.com/office/drawing/2014/main" id="{C053E864-467D-61DC-56F2-0A7AA24AE9B0}"/>
              </a:ext>
            </a:extLst>
          </p:cNvPr>
          <p:cNvSpPr txBox="1">
            <a:spLocks/>
          </p:cNvSpPr>
          <p:nvPr/>
        </p:nvSpPr>
        <p:spPr>
          <a:xfrm>
            <a:off x="4384540" y="2966407"/>
            <a:ext cx="3269127" cy="851868"/>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1pPr>
            <a:lvl2pPr marL="914400" marR="0" lvl="1"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2pPr>
            <a:lvl3pPr marL="1371600" marR="0" lvl="2"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4pPr>
            <a:lvl5pPr marL="2286000" marR="0" lvl="4"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0" indent="0" algn="ctr">
              <a:lnSpc>
                <a:spcPct val="110000"/>
              </a:lnSpc>
              <a:spcBef>
                <a:spcPts val="0"/>
              </a:spcBef>
              <a:buFont typeface="Arial"/>
              <a:buNone/>
            </a:pPr>
            <a:r>
              <a:rPr lang="en-AU" sz="3600" dirty="0">
                <a:solidFill>
                  <a:schemeClr val="accent4">
                    <a:lumMod val="20000"/>
                    <a:lumOff val="80000"/>
                  </a:schemeClr>
                </a:solidFill>
                <a:latin typeface="Avenir Book" panose="02000503020000020003" pitchFamily="2" charset="0"/>
              </a:rPr>
              <a:t>FORETELLING</a:t>
            </a:r>
            <a:r>
              <a:rPr lang="en-AU" sz="4000" b="1" dirty="0">
                <a:solidFill>
                  <a:schemeClr val="bg1"/>
                </a:solidFill>
                <a:latin typeface="Avenir Book" panose="02000503020000020003" pitchFamily="2" charset="0"/>
              </a:rPr>
              <a:t>	</a:t>
            </a:r>
            <a:endParaRPr lang="en-AU" sz="1400" b="1" dirty="0">
              <a:solidFill>
                <a:schemeClr val="bg1"/>
              </a:solidFill>
              <a:latin typeface="Avenir Book" panose="02000503020000020003" pitchFamily="2" charset="0"/>
            </a:endParaRPr>
          </a:p>
        </p:txBody>
      </p:sp>
      <p:sp>
        <p:nvSpPr>
          <p:cNvPr id="13" name="Text Placeholder 3">
            <a:extLst>
              <a:ext uri="{FF2B5EF4-FFF2-40B4-BE49-F238E27FC236}">
                <a16:creationId xmlns:a16="http://schemas.microsoft.com/office/drawing/2014/main" id="{B644CD0A-75D9-0A15-3741-BD30E52C6E00}"/>
              </a:ext>
            </a:extLst>
          </p:cNvPr>
          <p:cNvSpPr txBox="1">
            <a:spLocks/>
          </p:cNvSpPr>
          <p:nvPr/>
        </p:nvSpPr>
        <p:spPr>
          <a:xfrm>
            <a:off x="8218646" y="2966407"/>
            <a:ext cx="3269127" cy="851868"/>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1pPr>
            <a:lvl2pPr marL="914400" marR="0" lvl="1"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2pPr>
            <a:lvl3pPr marL="1371600" marR="0" lvl="2"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4pPr>
            <a:lvl5pPr marL="2286000" marR="0" lvl="4"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0" indent="0" algn="ctr">
              <a:lnSpc>
                <a:spcPct val="110000"/>
              </a:lnSpc>
              <a:spcBef>
                <a:spcPts val="0"/>
              </a:spcBef>
              <a:buFont typeface="Arial"/>
              <a:buNone/>
            </a:pPr>
            <a:r>
              <a:rPr lang="en-AU" sz="3600" dirty="0">
                <a:solidFill>
                  <a:schemeClr val="accent4">
                    <a:lumMod val="20000"/>
                    <a:lumOff val="80000"/>
                  </a:schemeClr>
                </a:solidFill>
                <a:latin typeface="Avenir Book" panose="02000503020000020003" pitchFamily="2" charset="0"/>
              </a:rPr>
              <a:t>FORETELLING</a:t>
            </a:r>
            <a:r>
              <a:rPr lang="en-AU" sz="4000" b="1" dirty="0">
                <a:solidFill>
                  <a:schemeClr val="bg1"/>
                </a:solidFill>
                <a:latin typeface="Avenir Book" panose="02000503020000020003" pitchFamily="2" charset="0"/>
              </a:rPr>
              <a:t>	</a:t>
            </a:r>
            <a:endParaRPr lang="en-AU" sz="1400" b="1" dirty="0">
              <a:solidFill>
                <a:schemeClr val="bg1"/>
              </a:solidFill>
              <a:latin typeface="Avenir Book" panose="02000503020000020003" pitchFamily="2" charset="0"/>
            </a:endParaRPr>
          </a:p>
        </p:txBody>
      </p:sp>
      <p:sp>
        <p:nvSpPr>
          <p:cNvPr id="14" name="Text Placeholder 3">
            <a:extLst>
              <a:ext uri="{FF2B5EF4-FFF2-40B4-BE49-F238E27FC236}">
                <a16:creationId xmlns:a16="http://schemas.microsoft.com/office/drawing/2014/main" id="{1FF5EB74-6809-9403-D52C-15CE30228524}"/>
              </a:ext>
            </a:extLst>
          </p:cNvPr>
          <p:cNvSpPr txBox="1">
            <a:spLocks/>
          </p:cNvSpPr>
          <p:nvPr/>
        </p:nvSpPr>
        <p:spPr>
          <a:xfrm>
            <a:off x="1126397" y="4318006"/>
            <a:ext cx="2869866" cy="85186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1pPr>
            <a:lvl2pPr marL="914400" marR="0" lvl="1"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2pPr>
            <a:lvl3pPr marL="1371600" marR="0" lvl="2"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4pPr>
            <a:lvl5pPr marL="2286000" marR="0" lvl="4"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114300" indent="0" algn="ctr">
              <a:lnSpc>
                <a:spcPct val="100000"/>
              </a:lnSpc>
              <a:buFont typeface="Arial"/>
              <a:buNone/>
            </a:pPr>
            <a:r>
              <a:rPr lang="en-AU" sz="2800" b="1" dirty="0">
                <a:solidFill>
                  <a:schemeClr val="bg1"/>
                </a:solidFill>
                <a:latin typeface="Avenir Book" panose="02000503020000020003" pitchFamily="2" charset="0"/>
              </a:rPr>
              <a:t>IMMEDIATE</a:t>
            </a:r>
            <a:r>
              <a:rPr lang="en-AU" sz="4000" b="1" dirty="0">
                <a:solidFill>
                  <a:schemeClr val="bg1"/>
                </a:solidFill>
                <a:latin typeface="Avenir Book" panose="02000503020000020003" pitchFamily="2" charset="0"/>
              </a:rPr>
              <a:t>	</a:t>
            </a:r>
            <a:endParaRPr lang="en-AU" sz="1400" b="1" dirty="0">
              <a:solidFill>
                <a:schemeClr val="bg1"/>
              </a:solidFill>
              <a:latin typeface="Avenir Book" panose="02000503020000020003" pitchFamily="2" charset="0"/>
            </a:endParaRPr>
          </a:p>
        </p:txBody>
      </p:sp>
      <p:sp>
        <p:nvSpPr>
          <p:cNvPr id="15" name="Text Placeholder 3">
            <a:extLst>
              <a:ext uri="{FF2B5EF4-FFF2-40B4-BE49-F238E27FC236}">
                <a16:creationId xmlns:a16="http://schemas.microsoft.com/office/drawing/2014/main" id="{945CDD58-229A-C746-BAC3-76F3F077146F}"/>
              </a:ext>
            </a:extLst>
          </p:cNvPr>
          <p:cNvSpPr txBox="1">
            <a:spLocks/>
          </p:cNvSpPr>
          <p:nvPr/>
        </p:nvSpPr>
        <p:spPr>
          <a:xfrm>
            <a:off x="4525603" y="4466273"/>
            <a:ext cx="2869866" cy="622200"/>
          </a:xfrm>
          <a:prstGeom prst="rect">
            <a:avLst/>
          </a:prstGeom>
          <a:noFill/>
          <a:ln>
            <a:noFill/>
          </a:ln>
        </p:spPr>
        <p:txBody>
          <a:bodyPr spcFirstLastPara="1" wrap="square" lIns="0" tIns="0" rIns="0" bIns="0" anchor="t" anchorCtr="0">
            <a:normAutofit fontScale="85000" lnSpcReduction="10000"/>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1pPr>
            <a:lvl2pPr marL="914400" marR="0" lvl="1"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2pPr>
            <a:lvl3pPr marL="1371600" marR="0" lvl="2"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4pPr>
            <a:lvl5pPr marL="2286000" marR="0" lvl="4"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114300" indent="0" algn="ctr">
              <a:lnSpc>
                <a:spcPct val="100000"/>
              </a:lnSpc>
              <a:buFont typeface="Arial"/>
              <a:buNone/>
            </a:pPr>
            <a:r>
              <a:rPr lang="en-AU" sz="3600" b="1" dirty="0">
                <a:solidFill>
                  <a:schemeClr val="bg1"/>
                </a:solidFill>
                <a:latin typeface="Avenir Book" panose="02000503020000020003" pitchFamily="2" charset="0"/>
              </a:rPr>
              <a:t>MEDIUM TERM </a:t>
            </a:r>
            <a:r>
              <a:rPr lang="en-AU" sz="4000" b="1" dirty="0">
                <a:solidFill>
                  <a:schemeClr val="bg1"/>
                </a:solidFill>
                <a:latin typeface="Avenir Book" panose="02000503020000020003" pitchFamily="2" charset="0"/>
              </a:rPr>
              <a:t>	</a:t>
            </a:r>
            <a:endParaRPr lang="en-AU" sz="1400" b="1" dirty="0">
              <a:solidFill>
                <a:schemeClr val="bg1"/>
              </a:solidFill>
              <a:latin typeface="Avenir Book" panose="02000503020000020003" pitchFamily="2" charset="0"/>
            </a:endParaRPr>
          </a:p>
        </p:txBody>
      </p:sp>
      <p:sp>
        <p:nvSpPr>
          <p:cNvPr id="16" name="Text Placeholder 3">
            <a:extLst>
              <a:ext uri="{FF2B5EF4-FFF2-40B4-BE49-F238E27FC236}">
                <a16:creationId xmlns:a16="http://schemas.microsoft.com/office/drawing/2014/main" id="{EB7C5914-7C21-426D-185C-D80B66840A57}"/>
              </a:ext>
            </a:extLst>
          </p:cNvPr>
          <p:cNvSpPr txBox="1">
            <a:spLocks/>
          </p:cNvSpPr>
          <p:nvPr/>
        </p:nvSpPr>
        <p:spPr>
          <a:xfrm>
            <a:off x="8319662" y="4318006"/>
            <a:ext cx="3161136" cy="690015"/>
          </a:xfrm>
          <a:prstGeom prst="rect">
            <a:avLst/>
          </a:prstGeom>
          <a:noFill/>
          <a:ln>
            <a:noFill/>
          </a:ln>
        </p:spPr>
        <p:txBody>
          <a:bodyPr spcFirstLastPara="1" wrap="square" lIns="0" tIns="0" rIns="0" bIns="0" anchor="t" anchorCtr="0">
            <a:normAutofit lnSpcReduction="10000"/>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1pPr>
            <a:lvl2pPr marL="914400" marR="0" lvl="1"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2pPr>
            <a:lvl3pPr marL="1371600" marR="0" lvl="2"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4pPr>
            <a:lvl5pPr marL="2286000" marR="0" lvl="4"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114300" indent="0" algn="ctr">
              <a:lnSpc>
                <a:spcPct val="100000"/>
              </a:lnSpc>
              <a:buFont typeface="Arial"/>
              <a:buNone/>
            </a:pPr>
            <a:r>
              <a:rPr lang="en-AU" sz="2800" b="1" dirty="0">
                <a:solidFill>
                  <a:schemeClr val="bg1"/>
                </a:solidFill>
                <a:latin typeface="Avenir Book" panose="02000503020000020003" pitchFamily="2" charset="0"/>
              </a:rPr>
              <a:t>LONG TERM </a:t>
            </a:r>
            <a:r>
              <a:rPr lang="en-AU" sz="4000" b="1" dirty="0">
                <a:solidFill>
                  <a:schemeClr val="bg1"/>
                </a:solidFill>
                <a:latin typeface="Avenir Book" panose="02000503020000020003" pitchFamily="2" charset="0"/>
              </a:rPr>
              <a:t>	</a:t>
            </a:r>
            <a:endParaRPr lang="en-AU" sz="1400" b="1" dirty="0">
              <a:solidFill>
                <a:schemeClr val="bg1"/>
              </a:solidFill>
              <a:latin typeface="Avenir Book" panose="02000503020000020003" pitchFamily="2" charset="0"/>
            </a:endParaRPr>
          </a:p>
        </p:txBody>
      </p:sp>
      <p:sp>
        <p:nvSpPr>
          <p:cNvPr id="17" name="Google Shape;222;g123dfe64103_0_0">
            <a:extLst>
              <a:ext uri="{FF2B5EF4-FFF2-40B4-BE49-F238E27FC236}">
                <a16:creationId xmlns:a16="http://schemas.microsoft.com/office/drawing/2014/main" id="{21F331CE-FDCF-14F4-F977-1FA427978F66}"/>
              </a:ext>
            </a:extLst>
          </p:cNvPr>
          <p:cNvSpPr txBox="1"/>
          <p:nvPr/>
        </p:nvSpPr>
        <p:spPr>
          <a:xfrm>
            <a:off x="720000" y="161850"/>
            <a:ext cx="10895351" cy="619200"/>
          </a:xfrm>
          <a:prstGeom prst="rect">
            <a:avLst/>
          </a:prstGeom>
          <a:noFill/>
          <a:ln>
            <a:noFill/>
          </a:ln>
        </p:spPr>
        <p:txBody>
          <a:bodyPr spcFirstLastPara="1" wrap="square" lIns="0" tIns="0" rIns="0" bIns="0" anchor="t" anchorCtr="0">
            <a:normAutofit fontScale="92500"/>
          </a:bodyPr>
          <a:lstStyle/>
          <a:p>
            <a:pPr>
              <a:buSzPct val="100000"/>
            </a:pPr>
            <a:r>
              <a:rPr lang="en-US" sz="2800" i="1" dirty="0">
                <a:solidFill>
                  <a:schemeClr val="bg1"/>
                </a:solidFill>
                <a:latin typeface="Rockwell" panose="02060603020205020403" pitchFamily="18" charset="77"/>
              </a:rPr>
              <a:t>LOOKING BACK LIVING FORWARD</a:t>
            </a:r>
            <a:r>
              <a:rPr lang="en-US" sz="3200" i="1" dirty="0">
                <a:solidFill>
                  <a:schemeClr val="bg1"/>
                </a:solidFill>
                <a:latin typeface="Rockwell" panose="02060603020205020403" pitchFamily="18" charset="77"/>
              </a:rPr>
              <a:t>: Continuing the prophetic legacy</a:t>
            </a:r>
          </a:p>
        </p:txBody>
      </p:sp>
      <p:sp>
        <p:nvSpPr>
          <p:cNvPr id="18" name="Text Placeholder 3">
            <a:extLst>
              <a:ext uri="{FF2B5EF4-FFF2-40B4-BE49-F238E27FC236}">
                <a16:creationId xmlns:a16="http://schemas.microsoft.com/office/drawing/2014/main" id="{3CCE08A6-DA14-5710-227B-7B4EFC93B6DD}"/>
              </a:ext>
            </a:extLst>
          </p:cNvPr>
          <p:cNvSpPr txBox="1">
            <a:spLocks/>
          </p:cNvSpPr>
          <p:nvPr/>
        </p:nvSpPr>
        <p:spPr>
          <a:xfrm>
            <a:off x="71675" y="5888290"/>
            <a:ext cx="12192000" cy="85186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1pPr>
            <a:lvl2pPr marL="914400" marR="0" lvl="1"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2pPr>
            <a:lvl3pPr marL="1371600" marR="0" lvl="2"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4pPr>
            <a:lvl5pPr marL="2286000" marR="0" lvl="4"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114300" indent="0" algn="ctr">
              <a:lnSpc>
                <a:spcPct val="100000"/>
              </a:lnSpc>
              <a:buFont typeface="Arial"/>
              <a:buNone/>
            </a:pPr>
            <a:r>
              <a:rPr lang="en-AU" sz="4000" b="1" dirty="0">
                <a:solidFill>
                  <a:schemeClr val="bg1"/>
                </a:solidFill>
                <a:latin typeface="Avenir Book" panose="02000503020000020003" pitchFamily="2" charset="0"/>
              </a:rPr>
              <a:t>- challenging to interpret -	</a:t>
            </a:r>
            <a:endParaRPr lang="en-AU" sz="1400" b="1" dirty="0">
              <a:solidFill>
                <a:schemeClr val="bg1"/>
              </a:solidFill>
              <a:latin typeface="Avenir Book" panose="02000503020000020003" pitchFamily="2" charset="0"/>
            </a:endParaRPr>
          </a:p>
        </p:txBody>
      </p:sp>
      <p:sp>
        <p:nvSpPr>
          <p:cNvPr id="19" name="Text Placeholder 3">
            <a:extLst>
              <a:ext uri="{FF2B5EF4-FFF2-40B4-BE49-F238E27FC236}">
                <a16:creationId xmlns:a16="http://schemas.microsoft.com/office/drawing/2014/main" id="{F5C2E0AC-A3A5-37E5-24AA-E4BE377D65C2}"/>
              </a:ext>
            </a:extLst>
          </p:cNvPr>
          <p:cNvSpPr txBox="1">
            <a:spLocks/>
          </p:cNvSpPr>
          <p:nvPr/>
        </p:nvSpPr>
        <p:spPr>
          <a:xfrm>
            <a:off x="0" y="5279943"/>
            <a:ext cx="12192000" cy="616522"/>
          </a:xfrm>
          <a:prstGeom prst="rect">
            <a:avLst/>
          </a:prstGeom>
          <a:noFill/>
          <a:ln>
            <a:noFill/>
          </a:ln>
        </p:spPr>
        <p:txBody>
          <a:bodyPr spcFirstLastPara="1" wrap="square" lIns="0" tIns="0" rIns="0" bIns="0" anchor="t" anchorCtr="0">
            <a:normAutofit fontScale="85000" lnSpcReduction="10000"/>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1pPr>
            <a:lvl2pPr marL="914400" marR="0" lvl="1"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2pPr>
            <a:lvl3pPr marL="1371600" marR="0" lvl="2"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4pPr>
            <a:lvl5pPr marL="2286000" marR="0" lvl="4"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114300" indent="0" algn="ctr">
              <a:lnSpc>
                <a:spcPct val="100000"/>
              </a:lnSpc>
              <a:buFont typeface="Arial"/>
              <a:buNone/>
            </a:pPr>
            <a:r>
              <a:rPr lang="en-AU" sz="4000" b="1" dirty="0">
                <a:solidFill>
                  <a:schemeClr val="accent4">
                    <a:lumMod val="20000"/>
                    <a:lumOff val="80000"/>
                  </a:schemeClr>
                </a:solidFill>
                <a:latin typeface="Avenir Book" panose="02000503020000020003" pitchFamily="2" charset="0"/>
              </a:rPr>
              <a:t>TO INDIVIDUALS, JUDAH, ISREAL, JUDAH &amp; ISRAEL, NATIONS</a:t>
            </a:r>
            <a:r>
              <a:rPr lang="en-AU" sz="4000" b="1" dirty="0">
                <a:solidFill>
                  <a:schemeClr val="bg1"/>
                </a:solidFill>
                <a:latin typeface="Avenir Book" panose="02000503020000020003" pitchFamily="2" charset="0"/>
              </a:rPr>
              <a:t>	</a:t>
            </a:r>
            <a:endParaRPr lang="en-AU" sz="1400" b="1"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374822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560094" y="904883"/>
            <a:ext cx="11215161" cy="851869"/>
          </a:xfrm>
        </p:spPr>
        <p:txBody>
          <a:bodyPr>
            <a:normAutofit/>
          </a:bodyPr>
          <a:lstStyle/>
          <a:p>
            <a:pPr marL="114300" indent="0">
              <a:lnSpc>
                <a:spcPct val="100000"/>
              </a:lnSpc>
              <a:buNone/>
            </a:pPr>
            <a:r>
              <a:rPr lang="en-AU" sz="4000" b="1" dirty="0">
                <a:solidFill>
                  <a:schemeClr val="bg1"/>
                </a:solidFill>
                <a:latin typeface="Avenir Book" panose="02000503020000020003" pitchFamily="2" charset="0"/>
              </a:rPr>
              <a:t>PROPHETS did not always understand the prophecy</a:t>
            </a:r>
            <a:endParaRPr lang="en-AU" sz="1400" b="1" dirty="0">
              <a:solidFill>
                <a:schemeClr val="bg1"/>
              </a:solidFill>
              <a:latin typeface="Avenir Book" panose="02000503020000020003" pitchFamily="2" charset="0"/>
            </a:endParaRPr>
          </a:p>
        </p:txBody>
      </p:sp>
      <p:grpSp>
        <p:nvGrpSpPr>
          <p:cNvPr id="2" name="Group 1">
            <a:extLst>
              <a:ext uri="{FF2B5EF4-FFF2-40B4-BE49-F238E27FC236}">
                <a16:creationId xmlns:a16="http://schemas.microsoft.com/office/drawing/2014/main" id="{638E805F-BD57-FB08-12DC-E1E838235DAD}"/>
              </a:ext>
            </a:extLst>
          </p:cNvPr>
          <p:cNvGrpSpPr/>
          <p:nvPr/>
        </p:nvGrpSpPr>
        <p:grpSpPr>
          <a:xfrm>
            <a:off x="720000" y="1686111"/>
            <a:ext cx="10930132" cy="4874571"/>
            <a:chOff x="720000" y="1686111"/>
            <a:chExt cx="10930132" cy="4874571"/>
          </a:xfrm>
        </p:grpSpPr>
        <p:grpSp>
          <p:nvGrpSpPr>
            <p:cNvPr id="3" name="Group 2">
              <a:extLst>
                <a:ext uri="{FF2B5EF4-FFF2-40B4-BE49-F238E27FC236}">
                  <a16:creationId xmlns:a16="http://schemas.microsoft.com/office/drawing/2014/main" id="{B9E61414-CCEB-AF3D-9BBE-6DB78D26A7FE}"/>
                </a:ext>
              </a:extLst>
            </p:cNvPr>
            <p:cNvGrpSpPr/>
            <p:nvPr/>
          </p:nvGrpSpPr>
          <p:grpSpPr>
            <a:xfrm>
              <a:off x="8585198" y="3139594"/>
              <a:ext cx="3064934" cy="2160537"/>
              <a:chOff x="7663855" y="2242130"/>
              <a:chExt cx="4037818" cy="2846343"/>
            </a:xfrm>
          </p:grpSpPr>
          <p:sp>
            <p:nvSpPr>
              <p:cNvPr id="10" name="Triangle 9">
                <a:extLst>
                  <a:ext uri="{FF2B5EF4-FFF2-40B4-BE49-F238E27FC236}">
                    <a16:creationId xmlns:a16="http://schemas.microsoft.com/office/drawing/2014/main" id="{A1CC4732-DC6A-5709-D493-E863F585D93D}"/>
                  </a:ext>
                </a:extLst>
              </p:cNvPr>
              <p:cNvSpPr/>
              <p:nvPr/>
            </p:nvSpPr>
            <p:spPr>
              <a:xfrm>
                <a:off x="7822203" y="2242130"/>
                <a:ext cx="3573930" cy="2846343"/>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B644CD0A-75D9-0A15-3741-BD30E52C6E00}"/>
                  </a:ext>
                </a:extLst>
              </p:cNvPr>
              <p:cNvSpPr txBox="1">
                <a:spLocks/>
              </p:cNvSpPr>
              <p:nvPr/>
            </p:nvSpPr>
            <p:spPr>
              <a:xfrm>
                <a:off x="7663855" y="2966407"/>
                <a:ext cx="4037818" cy="851867"/>
              </a:xfrm>
              <a:prstGeom prst="rect">
                <a:avLst/>
              </a:prstGeom>
              <a:noFill/>
              <a:ln>
                <a:noFill/>
              </a:ln>
            </p:spPr>
            <p:txBody>
              <a:bodyPr spcFirstLastPara="1" wrap="square" lIns="0" tIns="0" rIns="0" bIns="0" anchor="t" anchorCtr="0">
                <a:normAutofit lnSpcReduction="10000"/>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1pPr>
                <a:lvl2pPr marL="914400" marR="0" lvl="1"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2pPr>
                <a:lvl3pPr marL="1371600" marR="0" lvl="2"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4pPr>
                <a:lvl5pPr marL="2286000" marR="0" lvl="4"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0" indent="0" algn="ctr">
                  <a:lnSpc>
                    <a:spcPct val="110000"/>
                  </a:lnSpc>
                  <a:spcBef>
                    <a:spcPts val="0"/>
                  </a:spcBef>
                  <a:buFont typeface="Arial"/>
                  <a:buNone/>
                </a:pPr>
                <a:r>
                  <a:rPr lang="en-AU" sz="3300" dirty="0">
                    <a:solidFill>
                      <a:schemeClr val="accent4">
                        <a:lumMod val="20000"/>
                        <a:lumOff val="80000"/>
                      </a:schemeClr>
                    </a:solidFill>
                    <a:latin typeface="Avenir Book" panose="02000503020000020003" pitchFamily="2" charset="0"/>
                  </a:rPr>
                  <a:t>FORETELLING</a:t>
                </a:r>
                <a:r>
                  <a:rPr lang="en-AU" sz="4000" b="1" dirty="0">
                    <a:solidFill>
                      <a:schemeClr val="bg1"/>
                    </a:solidFill>
                    <a:latin typeface="Avenir Book" panose="02000503020000020003" pitchFamily="2" charset="0"/>
                  </a:rPr>
                  <a:t>	</a:t>
                </a:r>
                <a:endParaRPr lang="en-AU" sz="1400" b="1" dirty="0">
                  <a:solidFill>
                    <a:schemeClr val="bg1"/>
                  </a:solidFill>
                  <a:latin typeface="Avenir Book" panose="02000503020000020003" pitchFamily="2" charset="0"/>
                </a:endParaRPr>
              </a:p>
            </p:txBody>
          </p:sp>
          <p:sp>
            <p:nvSpPr>
              <p:cNvPr id="16" name="Text Placeholder 3">
                <a:extLst>
                  <a:ext uri="{FF2B5EF4-FFF2-40B4-BE49-F238E27FC236}">
                    <a16:creationId xmlns:a16="http://schemas.microsoft.com/office/drawing/2014/main" id="{EB7C5914-7C21-426D-185C-D80B66840A57}"/>
                  </a:ext>
                </a:extLst>
              </p:cNvPr>
              <p:cNvSpPr txBox="1">
                <a:spLocks/>
              </p:cNvSpPr>
              <p:nvPr/>
            </p:nvSpPr>
            <p:spPr>
              <a:xfrm>
                <a:off x="8319662" y="4318006"/>
                <a:ext cx="3161136" cy="690015"/>
              </a:xfrm>
              <a:prstGeom prst="rect">
                <a:avLst/>
              </a:prstGeom>
              <a:noFill/>
              <a:ln>
                <a:noFill/>
              </a:ln>
            </p:spPr>
            <p:txBody>
              <a:bodyPr spcFirstLastPara="1" wrap="square" lIns="0" tIns="0" rIns="0" bIns="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1pPr>
                <a:lvl2pPr marL="914400" marR="0" lvl="1"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2pPr>
                <a:lvl3pPr marL="1371600" marR="0" lvl="2"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4pPr>
                <a:lvl5pPr marL="2286000" marR="0" lvl="4"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114300" indent="0" algn="ctr">
                  <a:lnSpc>
                    <a:spcPct val="100000"/>
                  </a:lnSpc>
                  <a:buFont typeface="Arial"/>
                  <a:buNone/>
                </a:pPr>
                <a:r>
                  <a:rPr lang="en-AU" sz="2800" b="1" dirty="0">
                    <a:solidFill>
                      <a:schemeClr val="bg1"/>
                    </a:solidFill>
                    <a:latin typeface="Avenir Book" panose="02000503020000020003" pitchFamily="2" charset="0"/>
                  </a:rPr>
                  <a:t>LONG TERM </a:t>
                </a:r>
                <a:r>
                  <a:rPr lang="en-AU" sz="4000" b="1" dirty="0">
                    <a:solidFill>
                      <a:schemeClr val="bg1"/>
                    </a:solidFill>
                    <a:latin typeface="Avenir Book" panose="02000503020000020003" pitchFamily="2" charset="0"/>
                  </a:rPr>
                  <a:t>	</a:t>
                </a:r>
                <a:endParaRPr lang="en-AU" sz="1400" b="1" dirty="0">
                  <a:solidFill>
                    <a:schemeClr val="bg1"/>
                  </a:solidFill>
                  <a:latin typeface="Avenir Book" panose="02000503020000020003" pitchFamily="2" charset="0"/>
                </a:endParaRPr>
              </a:p>
            </p:txBody>
          </p:sp>
        </p:grpSp>
        <p:sp>
          <p:nvSpPr>
            <p:cNvPr id="5" name="Line Callout 1 4">
              <a:extLst>
                <a:ext uri="{FF2B5EF4-FFF2-40B4-BE49-F238E27FC236}">
                  <a16:creationId xmlns:a16="http://schemas.microsoft.com/office/drawing/2014/main" id="{7B92BC38-4C29-55DB-F552-752D1CD140FC}"/>
                </a:ext>
              </a:extLst>
            </p:cNvPr>
            <p:cNvSpPr/>
            <p:nvPr/>
          </p:nvSpPr>
          <p:spPr>
            <a:xfrm>
              <a:off x="720000" y="1686111"/>
              <a:ext cx="7518400" cy="4874571"/>
            </a:xfrm>
            <a:prstGeom prst="borderCallout1">
              <a:avLst>
                <a:gd name="adj1" fmla="val 56890"/>
                <a:gd name="adj2" fmla="val 99799"/>
                <a:gd name="adj3" fmla="val 56814"/>
                <a:gd name="adj4" fmla="val 113318"/>
              </a:avLst>
            </a:prstGeom>
            <a:solidFill>
              <a:schemeClr val="accent4">
                <a:lumMod val="20000"/>
                <a:lumOff val="8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600" i="1" dirty="0">
                  <a:solidFill>
                    <a:schemeClr val="tx1"/>
                  </a:solidFill>
                  <a:latin typeface="Avenir Book" panose="02000503020000020003" pitchFamily="2" charset="0"/>
                </a:rPr>
                <a:t>… </a:t>
              </a:r>
              <a:r>
                <a:rPr lang="en-AU" sz="2600" b="1" i="1" dirty="0">
                  <a:solidFill>
                    <a:schemeClr val="accent1">
                      <a:lumMod val="50000"/>
                    </a:schemeClr>
                  </a:solidFill>
                  <a:latin typeface="Avenir Book" panose="02000503020000020003" pitchFamily="2" charset="0"/>
                </a:rPr>
                <a:t>the prophets</a:t>
              </a:r>
              <a:r>
                <a:rPr lang="en-AU" sz="2600" i="1" dirty="0">
                  <a:solidFill>
                    <a:schemeClr val="tx1"/>
                  </a:solidFill>
                  <a:latin typeface="Avenir Book" panose="02000503020000020003" pitchFamily="2" charset="0"/>
                </a:rPr>
                <a:t>, who spoke of the grace that was to come to you, </a:t>
              </a:r>
              <a:r>
                <a:rPr lang="en-AU" sz="2600" b="1" i="1" dirty="0">
                  <a:solidFill>
                    <a:schemeClr val="accent1">
                      <a:lumMod val="50000"/>
                    </a:schemeClr>
                  </a:solidFill>
                  <a:latin typeface="Avenir Book" panose="02000503020000020003" pitchFamily="2" charset="0"/>
                </a:rPr>
                <a:t>searched intently and with the greatest care, </a:t>
              </a:r>
              <a:r>
                <a:rPr lang="en-AU" sz="2600" b="1" i="1" baseline="30000" dirty="0">
                  <a:solidFill>
                    <a:schemeClr val="accent1">
                      <a:lumMod val="50000"/>
                    </a:schemeClr>
                  </a:solidFill>
                  <a:latin typeface="Avenir Book" panose="02000503020000020003" pitchFamily="2" charset="0"/>
                </a:rPr>
                <a:t> </a:t>
              </a:r>
              <a:r>
                <a:rPr lang="en-AU" sz="2600" b="1" i="1" dirty="0">
                  <a:solidFill>
                    <a:schemeClr val="accent1">
                      <a:lumMod val="50000"/>
                    </a:schemeClr>
                  </a:solidFill>
                  <a:latin typeface="Avenir Book" panose="02000503020000020003" pitchFamily="2" charset="0"/>
                </a:rPr>
                <a:t>trying to find out the time and circumstances to which the Spirit of Christ in them was pointing </a:t>
              </a:r>
              <a:r>
                <a:rPr lang="en-AU" sz="2600" i="1" dirty="0">
                  <a:solidFill>
                    <a:schemeClr val="tx1"/>
                  </a:solidFill>
                  <a:latin typeface="Avenir Book" panose="02000503020000020003" pitchFamily="2" charset="0"/>
                </a:rPr>
                <a:t>when he predicted the sufferings of the Messiah and the glories that would follow. It was revealed to them that they were not serving themselves but you, when they spoke of the things that have now been told you by those who have preached the gospel to you by the Holy Spirit sent from heaven. </a:t>
              </a:r>
            </a:p>
            <a:p>
              <a:r>
                <a:rPr lang="en-AU" sz="2600" i="1" dirty="0">
                  <a:solidFill>
                    <a:schemeClr val="tx1"/>
                  </a:solidFill>
                  <a:latin typeface="Avenir Book" panose="02000503020000020003" pitchFamily="2" charset="0"/>
                </a:rPr>
                <a:t>                                                     </a:t>
              </a:r>
              <a:r>
                <a:rPr lang="en-AU" sz="2400" dirty="0">
                  <a:solidFill>
                    <a:schemeClr val="tx1"/>
                  </a:solidFill>
                  <a:latin typeface="Avenir Book" panose="02000503020000020003" pitchFamily="2" charset="0"/>
                </a:rPr>
                <a:t>[1 PETER 1:10-12]</a:t>
              </a:r>
            </a:p>
          </p:txBody>
        </p:sp>
      </p:grpSp>
      <p:sp>
        <p:nvSpPr>
          <p:cNvPr id="9" name="Google Shape;222;g123dfe64103_0_0">
            <a:extLst>
              <a:ext uri="{FF2B5EF4-FFF2-40B4-BE49-F238E27FC236}">
                <a16:creationId xmlns:a16="http://schemas.microsoft.com/office/drawing/2014/main" id="{B80F9CAE-7231-6A3C-971C-C7757E2AE719}"/>
              </a:ext>
            </a:extLst>
          </p:cNvPr>
          <p:cNvSpPr txBox="1"/>
          <p:nvPr/>
        </p:nvSpPr>
        <p:spPr>
          <a:xfrm>
            <a:off x="720000" y="161850"/>
            <a:ext cx="10895351" cy="619200"/>
          </a:xfrm>
          <a:prstGeom prst="rect">
            <a:avLst/>
          </a:prstGeom>
          <a:noFill/>
          <a:ln>
            <a:noFill/>
          </a:ln>
        </p:spPr>
        <p:txBody>
          <a:bodyPr spcFirstLastPara="1" wrap="square" lIns="0" tIns="0" rIns="0" bIns="0" anchor="t" anchorCtr="0">
            <a:normAutofit fontScale="92500"/>
          </a:bodyPr>
          <a:lstStyle/>
          <a:p>
            <a:pPr>
              <a:buSzPct val="100000"/>
            </a:pPr>
            <a:r>
              <a:rPr lang="en-US" sz="2800" i="1" dirty="0">
                <a:solidFill>
                  <a:schemeClr val="bg1"/>
                </a:solidFill>
                <a:latin typeface="Rockwell" panose="02060603020205020403" pitchFamily="18" charset="77"/>
              </a:rPr>
              <a:t>LOOKING BACK LIVING FORWARD</a:t>
            </a:r>
            <a:r>
              <a:rPr lang="en-US" sz="3200" i="1" dirty="0">
                <a:solidFill>
                  <a:schemeClr val="bg1"/>
                </a:solidFill>
                <a:latin typeface="Rockwell" panose="02060603020205020403" pitchFamily="18" charset="77"/>
              </a:rPr>
              <a:t>: Continuing the prophetic legacy</a:t>
            </a:r>
          </a:p>
        </p:txBody>
      </p:sp>
    </p:spTree>
    <p:extLst>
      <p:ext uri="{BB962C8B-B14F-4D97-AF65-F5344CB8AC3E}">
        <p14:creationId xmlns:p14="http://schemas.microsoft.com/office/powerpoint/2010/main" val="261752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720001" y="1246519"/>
            <a:ext cx="11087828" cy="851869"/>
          </a:xfrm>
        </p:spPr>
        <p:txBody>
          <a:bodyPr>
            <a:normAutofit/>
          </a:bodyPr>
          <a:lstStyle/>
          <a:p>
            <a:pPr marL="114300" indent="0">
              <a:lnSpc>
                <a:spcPct val="100000"/>
              </a:lnSpc>
              <a:buNone/>
            </a:pPr>
            <a:r>
              <a:rPr lang="en-AU" sz="4000" b="1" dirty="0">
                <a:solidFill>
                  <a:schemeClr val="bg1"/>
                </a:solidFill>
                <a:latin typeface="Avenir Book" panose="02000503020000020003" pitchFamily="2" charset="0"/>
              </a:rPr>
              <a:t>PROPHETS: JOHN THE BAPTIST	</a:t>
            </a:r>
            <a:endParaRPr lang="en-AU" sz="1400" b="1" dirty="0">
              <a:solidFill>
                <a:schemeClr val="bg1"/>
              </a:solidFill>
              <a:latin typeface="Avenir Book" panose="02000503020000020003" pitchFamily="2" charset="0"/>
            </a:endParaRPr>
          </a:p>
        </p:txBody>
      </p:sp>
      <p:sp>
        <p:nvSpPr>
          <p:cNvPr id="8" name="TextBox 7">
            <a:extLst>
              <a:ext uri="{FF2B5EF4-FFF2-40B4-BE49-F238E27FC236}">
                <a16:creationId xmlns:a16="http://schemas.microsoft.com/office/drawing/2014/main" id="{98A41AB1-A70C-5116-EF2A-A26A5D45E173}"/>
              </a:ext>
            </a:extLst>
          </p:cNvPr>
          <p:cNvSpPr txBox="1"/>
          <p:nvPr/>
        </p:nvSpPr>
        <p:spPr>
          <a:xfrm>
            <a:off x="720001" y="5832390"/>
            <a:ext cx="4483418" cy="707886"/>
          </a:xfrm>
          <a:prstGeom prst="rect">
            <a:avLst/>
          </a:prstGeom>
          <a:noFill/>
        </p:spPr>
        <p:txBody>
          <a:bodyPr wrap="square" rtlCol="0">
            <a:spAutoFit/>
          </a:bodyPr>
          <a:lstStyle/>
          <a:p>
            <a:pPr algn="ctr"/>
            <a:r>
              <a:rPr lang="en-US" sz="2000" dirty="0">
                <a:solidFill>
                  <a:schemeClr val="accent3"/>
                </a:solidFill>
              </a:rPr>
              <a:t>PICTURE OF JOHN THE BAPTIST  from </a:t>
            </a:r>
            <a:r>
              <a:rPr lang="en-US" sz="2000" i="1" dirty="0">
                <a:solidFill>
                  <a:schemeClr val="accent3"/>
                </a:solidFill>
              </a:rPr>
              <a:t>FREE BIBLE IMAGES</a:t>
            </a:r>
          </a:p>
        </p:txBody>
      </p:sp>
      <p:sp>
        <p:nvSpPr>
          <p:cNvPr id="7" name="Text Placeholder 3">
            <a:extLst>
              <a:ext uri="{FF2B5EF4-FFF2-40B4-BE49-F238E27FC236}">
                <a16:creationId xmlns:a16="http://schemas.microsoft.com/office/drawing/2014/main" id="{86A81F0C-0BE9-2E07-1E72-EAE07AC7EB9C}"/>
              </a:ext>
            </a:extLst>
          </p:cNvPr>
          <p:cNvSpPr txBox="1">
            <a:spLocks/>
          </p:cNvSpPr>
          <p:nvPr/>
        </p:nvSpPr>
        <p:spPr>
          <a:xfrm>
            <a:off x="6096000" y="2117189"/>
            <a:ext cx="5711829" cy="3575348"/>
          </a:xfrm>
          <a:prstGeom prst="rect">
            <a:avLst/>
          </a:prstGeom>
          <a:noFill/>
          <a:ln>
            <a:noFill/>
          </a:ln>
        </p:spPr>
        <p:txBody>
          <a:bodyPr spcFirstLastPara="1" wrap="square" lIns="0" tIns="0" rIns="0" bIns="0" anchor="t" anchorCtr="0">
            <a:normAutofit fontScale="25000" lnSpcReduction="20000"/>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1pPr>
            <a:lvl2pPr marL="914400" marR="0" lvl="1"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2pPr>
            <a:lvl3pPr marL="1371600" marR="0" lvl="2"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4pPr>
            <a:lvl5pPr marL="2286000" marR="0" lvl="4"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0" indent="0">
              <a:spcBef>
                <a:spcPts val="0"/>
              </a:spcBef>
              <a:buFont typeface="Arial"/>
              <a:buNone/>
            </a:pPr>
            <a:r>
              <a:rPr lang="en-AU" sz="14400" dirty="0">
                <a:solidFill>
                  <a:schemeClr val="accent4">
                    <a:lumMod val="20000"/>
                    <a:lumOff val="80000"/>
                  </a:schemeClr>
                </a:solidFill>
                <a:latin typeface="Avenir Book" panose="02000503020000020003" pitchFamily="2" charset="0"/>
              </a:rPr>
              <a:t>FORETELLING</a:t>
            </a:r>
            <a:r>
              <a:rPr lang="en-AU" sz="12800" b="1" dirty="0">
                <a:solidFill>
                  <a:schemeClr val="bg1"/>
                </a:solidFill>
                <a:latin typeface="Avenir Book" panose="02000503020000020003" pitchFamily="2" charset="0"/>
              </a:rPr>
              <a:t> 	</a:t>
            </a:r>
          </a:p>
          <a:p>
            <a:pPr marL="0" indent="0">
              <a:spcBef>
                <a:spcPts val="0"/>
              </a:spcBef>
              <a:buNone/>
            </a:pPr>
            <a:r>
              <a:rPr lang="en-AU" sz="12300" b="1" dirty="0">
                <a:solidFill>
                  <a:schemeClr val="bg1">
                    <a:lumMod val="85000"/>
                  </a:schemeClr>
                </a:solidFill>
                <a:latin typeface="Avenir Book" panose="02000503020000020003" pitchFamily="2" charset="0"/>
              </a:rPr>
              <a:t>a greater one is coming</a:t>
            </a:r>
            <a:endParaRPr lang="en-AU" sz="12800" b="1" dirty="0">
              <a:solidFill>
                <a:schemeClr val="bg1"/>
              </a:solidFill>
              <a:latin typeface="Avenir Book" panose="02000503020000020003" pitchFamily="2" charset="0"/>
            </a:endParaRPr>
          </a:p>
          <a:p>
            <a:pPr marL="0" indent="0">
              <a:spcBef>
                <a:spcPts val="0"/>
              </a:spcBef>
              <a:buFont typeface="Arial"/>
              <a:buNone/>
            </a:pPr>
            <a:endParaRPr lang="en-AU" sz="14400" b="1" dirty="0">
              <a:solidFill>
                <a:schemeClr val="accent4">
                  <a:lumMod val="20000"/>
                  <a:lumOff val="80000"/>
                </a:schemeClr>
              </a:solidFill>
              <a:latin typeface="Avenir Book" panose="02000503020000020003" pitchFamily="2" charset="0"/>
            </a:endParaRPr>
          </a:p>
          <a:p>
            <a:pPr marL="0" indent="0">
              <a:spcBef>
                <a:spcPts val="0"/>
              </a:spcBef>
              <a:buFont typeface="Arial"/>
              <a:buNone/>
            </a:pPr>
            <a:r>
              <a:rPr lang="en-AU" sz="14400" b="1" dirty="0">
                <a:solidFill>
                  <a:schemeClr val="accent4">
                    <a:lumMod val="20000"/>
                    <a:lumOff val="80000"/>
                  </a:schemeClr>
                </a:solidFill>
                <a:latin typeface="Avenir Book" panose="02000503020000020003" pitchFamily="2" charset="0"/>
              </a:rPr>
              <a:t>FORTHTELLING </a:t>
            </a:r>
            <a:r>
              <a:rPr lang="en-AU" sz="12800" b="1" dirty="0">
                <a:solidFill>
                  <a:schemeClr val="bg1"/>
                </a:solidFill>
                <a:latin typeface="Avenir Book" panose="02000503020000020003" pitchFamily="2" charset="0"/>
              </a:rPr>
              <a:t>	</a:t>
            </a:r>
          </a:p>
          <a:p>
            <a:pPr marL="0" indent="0">
              <a:spcBef>
                <a:spcPts val="0"/>
              </a:spcBef>
              <a:buFont typeface="Arial"/>
              <a:buNone/>
            </a:pPr>
            <a:r>
              <a:rPr lang="en-AU" sz="12300" b="1" dirty="0">
                <a:solidFill>
                  <a:schemeClr val="bg1">
                    <a:lumMod val="85000"/>
                  </a:schemeClr>
                </a:solidFill>
                <a:latin typeface="Avenir Book" panose="02000503020000020003" pitchFamily="2" charset="0"/>
              </a:rPr>
              <a:t>repent, the Kingdom is here</a:t>
            </a:r>
          </a:p>
          <a:p>
            <a:pPr marL="0" indent="0">
              <a:spcBef>
                <a:spcPts val="0"/>
              </a:spcBef>
              <a:buFont typeface="Arial"/>
              <a:buNone/>
            </a:pPr>
            <a:r>
              <a:rPr lang="en-AU" sz="12300" b="1" dirty="0">
                <a:solidFill>
                  <a:schemeClr val="bg1">
                    <a:lumMod val="85000"/>
                  </a:schemeClr>
                </a:solidFill>
                <a:latin typeface="Avenir Book" panose="02000503020000020003" pitchFamily="2" charset="0"/>
              </a:rPr>
              <a:t>this is Lamb of God </a:t>
            </a:r>
          </a:p>
          <a:p>
            <a:pPr marL="0" indent="0">
              <a:spcBef>
                <a:spcPts val="0"/>
              </a:spcBef>
              <a:buFont typeface="Arial"/>
              <a:buNone/>
            </a:pPr>
            <a:endParaRPr lang="en-AU" sz="12300" b="1" dirty="0">
              <a:solidFill>
                <a:schemeClr val="bg1">
                  <a:lumMod val="85000"/>
                </a:schemeClr>
              </a:solidFill>
              <a:latin typeface="Avenir Book" panose="02000503020000020003" pitchFamily="2" charset="0"/>
            </a:endParaRPr>
          </a:p>
          <a:p>
            <a:pPr marL="0" indent="0" algn="ctr">
              <a:spcBef>
                <a:spcPts val="0"/>
              </a:spcBef>
              <a:buFont typeface="Arial"/>
              <a:buNone/>
            </a:pPr>
            <a:r>
              <a:rPr lang="en-AU" sz="9600" b="1" dirty="0">
                <a:solidFill>
                  <a:schemeClr val="bg1">
                    <a:lumMod val="85000"/>
                  </a:schemeClr>
                </a:solidFill>
                <a:latin typeface="Avenir Book" panose="02000503020000020003" pitchFamily="2" charset="0"/>
              </a:rPr>
              <a:t>[MATT. 3:1-11; MARK 1:1-8; LUKE 3:1-18; JOHN 1:6-8; 15; 26-27;29]</a:t>
            </a:r>
            <a:endParaRPr lang="en-AU" sz="800" b="1" dirty="0">
              <a:solidFill>
                <a:schemeClr val="bg1"/>
              </a:solidFill>
              <a:latin typeface="Avenir Book" panose="02000503020000020003" pitchFamily="2" charset="0"/>
            </a:endParaRPr>
          </a:p>
        </p:txBody>
      </p:sp>
      <p:pic>
        <p:nvPicPr>
          <p:cNvPr id="3" name="Picture 2" descr="A picture containing outdoor&#10;&#10;Description automatically generated">
            <a:extLst>
              <a:ext uri="{FF2B5EF4-FFF2-40B4-BE49-F238E27FC236}">
                <a16:creationId xmlns:a16="http://schemas.microsoft.com/office/drawing/2014/main" id="{325A56C0-DEB7-869C-8C89-FDDC33BA79C2}"/>
              </a:ext>
            </a:extLst>
          </p:cNvPr>
          <p:cNvPicPr>
            <a:picLocks noChangeAspect="1"/>
          </p:cNvPicPr>
          <p:nvPr/>
        </p:nvPicPr>
        <p:blipFill>
          <a:blip r:embed="rId3"/>
          <a:stretch>
            <a:fillRect/>
          </a:stretch>
        </p:blipFill>
        <p:spPr>
          <a:xfrm>
            <a:off x="720000" y="2223581"/>
            <a:ext cx="4483418" cy="3362563"/>
          </a:xfrm>
          <a:prstGeom prst="rect">
            <a:avLst/>
          </a:prstGeom>
        </p:spPr>
      </p:pic>
      <p:sp>
        <p:nvSpPr>
          <p:cNvPr id="9" name="Google Shape;222;g123dfe64103_0_0">
            <a:extLst>
              <a:ext uri="{FF2B5EF4-FFF2-40B4-BE49-F238E27FC236}">
                <a16:creationId xmlns:a16="http://schemas.microsoft.com/office/drawing/2014/main" id="{DD321F2A-9477-0734-EF70-04358ACA4D76}"/>
              </a:ext>
            </a:extLst>
          </p:cNvPr>
          <p:cNvSpPr txBox="1"/>
          <p:nvPr/>
        </p:nvSpPr>
        <p:spPr>
          <a:xfrm>
            <a:off x="720000" y="161850"/>
            <a:ext cx="10895351" cy="619200"/>
          </a:xfrm>
          <a:prstGeom prst="rect">
            <a:avLst/>
          </a:prstGeom>
          <a:noFill/>
          <a:ln>
            <a:noFill/>
          </a:ln>
        </p:spPr>
        <p:txBody>
          <a:bodyPr spcFirstLastPara="1" wrap="square" lIns="0" tIns="0" rIns="0" bIns="0" anchor="t" anchorCtr="0">
            <a:normAutofit fontScale="92500"/>
          </a:bodyPr>
          <a:lstStyle/>
          <a:p>
            <a:pPr>
              <a:buSzPct val="100000"/>
            </a:pPr>
            <a:r>
              <a:rPr lang="en-US" sz="2800" i="1" dirty="0">
                <a:solidFill>
                  <a:schemeClr val="bg1"/>
                </a:solidFill>
                <a:latin typeface="Rockwell" panose="02060603020205020403" pitchFamily="18" charset="77"/>
              </a:rPr>
              <a:t>LOOKING BACK LIVING FORWARD</a:t>
            </a:r>
            <a:r>
              <a:rPr lang="en-US" sz="3200" i="1" dirty="0">
                <a:solidFill>
                  <a:schemeClr val="bg1"/>
                </a:solidFill>
                <a:latin typeface="Rockwell" panose="02060603020205020403" pitchFamily="18" charset="77"/>
              </a:rPr>
              <a:t>: Continuing the prophetic legacy</a:t>
            </a:r>
          </a:p>
        </p:txBody>
      </p:sp>
    </p:spTree>
    <p:extLst>
      <p:ext uri="{BB962C8B-B14F-4D97-AF65-F5344CB8AC3E}">
        <p14:creationId xmlns:p14="http://schemas.microsoft.com/office/powerpoint/2010/main" val="205188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720001" y="1246519"/>
            <a:ext cx="11087828" cy="851869"/>
          </a:xfrm>
        </p:spPr>
        <p:txBody>
          <a:bodyPr>
            <a:normAutofit/>
          </a:bodyPr>
          <a:lstStyle/>
          <a:p>
            <a:pPr marL="114300" indent="0">
              <a:lnSpc>
                <a:spcPct val="100000"/>
              </a:lnSpc>
              <a:buNone/>
            </a:pPr>
            <a:r>
              <a:rPr lang="en-AU" sz="4000" b="1" dirty="0">
                <a:solidFill>
                  <a:schemeClr val="bg1"/>
                </a:solidFill>
                <a:latin typeface="Avenir Book" panose="02000503020000020003" pitchFamily="2" charset="0"/>
              </a:rPr>
              <a:t>PROPHETS: JESUS	</a:t>
            </a:r>
            <a:endParaRPr lang="en-AU" sz="1400" b="1" dirty="0">
              <a:solidFill>
                <a:schemeClr val="bg1"/>
              </a:solidFill>
              <a:latin typeface="Avenir Book" panose="02000503020000020003" pitchFamily="2" charset="0"/>
            </a:endParaRPr>
          </a:p>
        </p:txBody>
      </p:sp>
      <p:sp>
        <p:nvSpPr>
          <p:cNvPr id="8" name="TextBox 7">
            <a:extLst>
              <a:ext uri="{FF2B5EF4-FFF2-40B4-BE49-F238E27FC236}">
                <a16:creationId xmlns:a16="http://schemas.microsoft.com/office/drawing/2014/main" id="{98A41AB1-A70C-5116-EF2A-A26A5D45E173}"/>
              </a:ext>
            </a:extLst>
          </p:cNvPr>
          <p:cNvSpPr txBox="1"/>
          <p:nvPr/>
        </p:nvSpPr>
        <p:spPr>
          <a:xfrm>
            <a:off x="720001" y="5832390"/>
            <a:ext cx="4483418" cy="707886"/>
          </a:xfrm>
          <a:prstGeom prst="rect">
            <a:avLst/>
          </a:prstGeom>
          <a:noFill/>
        </p:spPr>
        <p:txBody>
          <a:bodyPr wrap="square" rtlCol="0">
            <a:spAutoFit/>
          </a:bodyPr>
          <a:lstStyle/>
          <a:p>
            <a:pPr algn="ctr"/>
            <a:r>
              <a:rPr lang="en-US" sz="2000" dirty="0">
                <a:solidFill>
                  <a:schemeClr val="accent3"/>
                </a:solidFill>
              </a:rPr>
              <a:t>PICTURE OF JESUS TEACHING from </a:t>
            </a:r>
            <a:r>
              <a:rPr lang="en-US" sz="2000" i="1" dirty="0">
                <a:solidFill>
                  <a:schemeClr val="accent3"/>
                </a:solidFill>
              </a:rPr>
              <a:t>FREE BIBLE IMAGES</a:t>
            </a:r>
          </a:p>
        </p:txBody>
      </p:sp>
      <p:sp>
        <p:nvSpPr>
          <p:cNvPr id="7" name="Text Placeholder 3">
            <a:extLst>
              <a:ext uri="{FF2B5EF4-FFF2-40B4-BE49-F238E27FC236}">
                <a16:creationId xmlns:a16="http://schemas.microsoft.com/office/drawing/2014/main" id="{86A81F0C-0BE9-2E07-1E72-EAE07AC7EB9C}"/>
              </a:ext>
            </a:extLst>
          </p:cNvPr>
          <p:cNvSpPr txBox="1">
            <a:spLocks/>
          </p:cNvSpPr>
          <p:nvPr/>
        </p:nvSpPr>
        <p:spPr>
          <a:xfrm>
            <a:off x="6096000" y="1802399"/>
            <a:ext cx="5711829" cy="2430097"/>
          </a:xfrm>
          <a:prstGeom prst="rect">
            <a:avLst/>
          </a:prstGeom>
          <a:noFill/>
          <a:ln>
            <a:noFill/>
          </a:ln>
        </p:spPr>
        <p:txBody>
          <a:bodyPr spcFirstLastPara="1" wrap="square" lIns="0" tIns="0" rIns="0" bIns="0" anchor="t" anchorCtr="0">
            <a:normAutofit fontScale="25000" lnSpcReduction="20000"/>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1pPr>
            <a:lvl2pPr marL="914400" marR="0" lvl="1"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2pPr>
            <a:lvl3pPr marL="1371600" marR="0" lvl="2"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4pPr>
            <a:lvl5pPr marL="2286000" marR="0" lvl="4"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0" indent="0">
              <a:spcBef>
                <a:spcPts val="0"/>
              </a:spcBef>
              <a:buFont typeface="Arial"/>
              <a:buNone/>
            </a:pPr>
            <a:r>
              <a:rPr lang="en-AU" sz="14400" dirty="0">
                <a:solidFill>
                  <a:schemeClr val="accent4">
                    <a:lumMod val="20000"/>
                    <a:lumOff val="80000"/>
                  </a:schemeClr>
                </a:solidFill>
                <a:latin typeface="Avenir Book" panose="02000503020000020003" pitchFamily="2" charset="0"/>
              </a:rPr>
              <a:t>FORTHTELLING</a:t>
            </a:r>
            <a:r>
              <a:rPr lang="en-AU" sz="12800" b="1" dirty="0">
                <a:solidFill>
                  <a:schemeClr val="bg1"/>
                </a:solidFill>
                <a:latin typeface="Avenir Book" panose="02000503020000020003" pitchFamily="2" charset="0"/>
              </a:rPr>
              <a:t> 		</a:t>
            </a:r>
          </a:p>
          <a:p>
            <a:pPr marL="0" indent="0">
              <a:spcBef>
                <a:spcPts val="0"/>
              </a:spcBef>
              <a:buNone/>
            </a:pPr>
            <a:r>
              <a:rPr lang="en-AU" sz="12800" b="1" dirty="0">
                <a:solidFill>
                  <a:schemeClr val="bg1"/>
                </a:solidFill>
                <a:latin typeface="Avenir Book" panose="02000503020000020003" pitchFamily="2" charset="0"/>
              </a:rPr>
              <a:t>	repent</a:t>
            </a:r>
          </a:p>
          <a:p>
            <a:pPr marL="0" indent="0">
              <a:spcBef>
                <a:spcPts val="0"/>
              </a:spcBef>
              <a:buNone/>
            </a:pPr>
            <a:r>
              <a:rPr lang="en-AU" sz="12800" b="1" dirty="0">
                <a:solidFill>
                  <a:schemeClr val="bg1"/>
                </a:solidFill>
                <a:latin typeface="Avenir Book" panose="02000503020000020003" pitchFamily="2" charset="0"/>
              </a:rPr>
              <a:t>	the Kingdom is here </a:t>
            </a:r>
          </a:p>
          <a:p>
            <a:pPr marL="0" indent="0">
              <a:spcBef>
                <a:spcPts val="0"/>
              </a:spcBef>
              <a:buNone/>
            </a:pPr>
            <a:r>
              <a:rPr lang="en-AU" sz="12800" b="1" dirty="0">
                <a:solidFill>
                  <a:schemeClr val="bg1"/>
                </a:solidFill>
                <a:latin typeface="Avenir Book" panose="02000503020000020003" pitchFamily="2" charset="0"/>
              </a:rPr>
              <a:t>	believe in me </a:t>
            </a:r>
          </a:p>
          <a:p>
            <a:pPr marL="0" indent="0">
              <a:spcBef>
                <a:spcPts val="0"/>
              </a:spcBef>
              <a:buNone/>
            </a:pPr>
            <a:r>
              <a:rPr lang="en-AU" sz="12800" b="1" dirty="0">
                <a:solidFill>
                  <a:schemeClr val="bg1"/>
                </a:solidFill>
                <a:latin typeface="Avenir Book" panose="02000503020000020003" pitchFamily="2" charset="0"/>
              </a:rPr>
              <a:t>	ethical teachings</a:t>
            </a:r>
          </a:p>
        </p:txBody>
      </p:sp>
      <p:sp>
        <p:nvSpPr>
          <p:cNvPr id="9" name="Google Shape;222;g123dfe64103_0_0">
            <a:extLst>
              <a:ext uri="{FF2B5EF4-FFF2-40B4-BE49-F238E27FC236}">
                <a16:creationId xmlns:a16="http://schemas.microsoft.com/office/drawing/2014/main" id="{DD321F2A-9477-0734-EF70-04358ACA4D76}"/>
              </a:ext>
            </a:extLst>
          </p:cNvPr>
          <p:cNvSpPr txBox="1"/>
          <p:nvPr/>
        </p:nvSpPr>
        <p:spPr>
          <a:xfrm>
            <a:off x="720000" y="161850"/>
            <a:ext cx="10895351" cy="619200"/>
          </a:xfrm>
          <a:prstGeom prst="rect">
            <a:avLst/>
          </a:prstGeom>
          <a:noFill/>
          <a:ln>
            <a:noFill/>
          </a:ln>
        </p:spPr>
        <p:txBody>
          <a:bodyPr spcFirstLastPara="1" wrap="square" lIns="0" tIns="0" rIns="0" bIns="0" anchor="t" anchorCtr="0">
            <a:normAutofit fontScale="92500"/>
          </a:bodyPr>
          <a:lstStyle/>
          <a:p>
            <a:pPr>
              <a:buSzPct val="100000"/>
            </a:pPr>
            <a:r>
              <a:rPr lang="en-US" sz="2800" i="1" dirty="0">
                <a:solidFill>
                  <a:schemeClr val="bg1"/>
                </a:solidFill>
                <a:latin typeface="Rockwell" panose="02060603020205020403" pitchFamily="18" charset="77"/>
              </a:rPr>
              <a:t>LOOKING BACK LIVING FORWARD</a:t>
            </a:r>
            <a:r>
              <a:rPr lang="en-US" sz="3200" i="1" dirty="0">
                <a:solidFill>
                  <a:schemeClr val="bg1"/>
                </a:solidFill>
                <a:latin typeface="Rockwell" panose="02060603020205020403" pitchFamily="18" charset="77"/>
              </a:rPr>
              <a:t>: Continuing the prophetic legacy</a:t>
            </a:r>
          </a:p>
        </p:txBody>
      </p:sp>
      <p:pic>
        <p:nvPicPr>
          <p:cNvPr id="10" name="Picture 9" descr="A group of people sitting together&#10;&#10;Description automatically generated with medium confidence">
            <a:extLst>
              <a:ext uri="{FF2B5EF4-FFF2-40B4-BE49-F238E27FC236}">
                <a16:creationId xmlns:a16="http://schemas.microsoft.com/office/drawing/2014/main" id="{802B9099-6C30-7985-E0DF-382F4C08513A}"/>
              </a:ext>
            </a:extLst>
          </p:cNvPr>
          <p:cNvPicPr>
            <a:picLocks noChangeAspect="1"/>
          </p:cNvPicPr>
          <p:nvPr/>
        </p:nvPicPr>
        <p:blipFill>
          <a:blip r:embed="rId3"/>
          <a:stretch>
            <a:fillRect/>
          </a:stretch>
        </p:blipFill>
        <p:spPr>
          <a:xfrm>
            <a:off x="720000" y="2223581"/>
            <a:ext cx="4483418" cy="3362564"/>
          </a:xfrm>
          <a:prstGeom prst="rect">
            <a:avLst/>
          </a:prstGeom>
        </p:spPr>
      </p:pic>
    </p:spTree>
    <p:extLst>
      <p:ext uri="{BB962C8B-B14F-4D97-AF65-F5344CB8AC3E}">
        <p14:creationId xmlns:p14="http://schemas.microsoft.com/office/powerpoint/2010/main" val="755977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27937036-5BA9-624A-0F52-00372B87AF7E}"/>
              </a:ext>
            </a:extLst>
          </p:cNvPr>
          <p:cNvPicPr>
            <a:picLocks noChangeAspect="1"/>
          </p:cNvPicPr>
          <p:nvPr/>
        </p:nvPicPr>
        <p:blipFill>
          <a:blip r:embed="rId3"/>
          <a:stretch>
            <a:fillRect/>
          </a:stretch>
        </p:blipFill>
        <p:spPr>
          <a:xfrm>
            <a:off x="720000" y="2182481"/>
            <a:ext cx="4483418" cy="3362564"/>
          </a:xfrm>
          <a:prstGeom prst="rect">
            <a:avLst/>
          </a:prstGeom>
        </p:spPr>
      </p:pic>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720001" y="1246519"/>
            <a:ext cx="11087828" cy="851869"/>
          </a:xfrm>
        </p:spPr>
        <p:txBody>
          <a:bodyPr>
            <a:normAutofit/>
          </a:bodyPr>
          <a:lstStyle/>
          <a:p>
            <a:pPr marL="114300" indent="0">
              <a:lnSpc>
                <a:spcPct val="100000"/>
              </a:lnSpc>
              <a:buNone/>
            </a:pPr>
            <a:r>
              <a:rPr lang="en-AU" sz="4000" b="1" dirty="0">
                <a:solidFill>
                  <a:schemeClr val="bg1"/>
                </a:solidFill>
                <a:latin typeface="Avenir Book" panose="02000503020000020003" pitchFamily="2" charset="0"/>
              </a:rPr>
              <a:t>PROPHETS: JESUS	</a:t>
            </a:r>
            <a:endParaRPr lang="en-AU" sz="1400" b="1" dirty="0">
              <a:solidFill>
                <a:schemeClr val="bg1"/>
              </a:solidFill>
              <a:latin typeface="Avenir Book" panose="02000503020000020003" pitchFamily="2" charset="0"/>
            </a:endParaRPr>
          </a:p>
        </p:txBody>
      </p:sp>
      <p:sp>
        <p:nvSpPr>
          <p:cNvPr id="8" name="TextBox 7">
            <a:extLst>
              <a:ext uri="{FF2B5EF4-FFF2-40B4-BE49-F238E27FC236}">
                <a16:creationId xmlns:a16="http://schemas.microsoft.com/office/drawing/2014/main" id="{98A41AB1-A70C-5116-EF2A-A26A5D45E173}"/>
              </a:ext>
            </a:extLst>
          </p:cNvPr>
          <p:cNvSpPr txBox="1"/>
          <p:nvPr/>
        </p:nvSpPr>
        <p:spPr>
          <a:xfrm>
            <a:off x="506626" y="5832390"/>
            <a:ext cx="4856205" cy="707886"/>
          </a:xfrm>
          <a:prstGeom prst="rect">
            <a:avLst/>
          </a:prstGeom>
          <a:noFill/>
        </p:spPr>
        <p:txBody>
          <a:bodyPr wrap="square" rtlCol="0">
            <a:spAutoFit/>
          </a:bodyPr>
          <a:lstStyle/>
          <a:p>
            <a:pPr algn="ctr"/>
            <a:r>
              <a:rPr lang="en-US" sz="2000" dirty="0">
                <a:solidFill>
                  <a:schemeClr val="accent3"/>
                </a:solidFill>
              </a:rPr>
              <a:t>PICTURE OF JESUS WITH THOMAS  from </a:t>
            </a:r>
            <a:r>
              <a:rPr lang="en-US" sz="2000" i="1" dirty="0">
                <a:solidFill>
                  <a:schemeClr val="accent3"/>
                </a:solidFill>
              </a:rPr>
              <a:t>FREE BIBLE IMAGES</a:t>
            </a:r>
          </a:p>
        </p:txBody>
      </p:sp>
      <p:sp>
        <p:nvSpPr>
          <p:cNvPr id="7" name="Text Placeholder 3">
            <a:extLst>
              <a:ext uri="{FF2B5EF4-FFF2-40B4-BE49-F238E27FC236}">
                <a16:creationId xmlns:a16="http://schemas.microsoft.com/office/drawing/2014/main" id="{86A81F0C-0BE9-2E07-1E72-EAE07AC7EB9C}"/>
              </a:ext>
            </a:extLst>
          </p:cNvPr>
          <p:cNvSpPr txBox="1">
            <a:spLocks/>
          </p:cNvSpPr>
          <p:nvPr/>
        </p:nvSpPr>
        <p:spPr>
          <a:xfrm>
            <a:off x="6096000" y="1802399"/>
            <a:ext cx="5711829" cy="3575348"/>
          </a:xfrm>
          <a:prstGeom prst="rect">
            <a:avLst/>
          </a:prstGeom>
          <a:noFill/>
          <a:ln>
            <a:noFill/>
          </a:ln>
        </p:spPr>
        <p:txBody>
          <a:bodyPr spcFirstLastPara="1" wrap="square" lIns="0" tIns="0" rIns="0" bIns="0" anchor="t" anchorCtr="0">
            <a:normAutofit fontScale="25000" lnSpcReduction="20000"/>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1pPr>
            <a:lvl2pPr marL="914400" marR="0" lvl="1"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2pPr>
            <a:lvl3pPr marL="1371600" marR="0" lvl="2"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4pPr>
            <a:lvl5pPr marL="2286000" marR="0" lvl="4"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0" indent="0">
              <a:spcBef>
                <a:spcPts val="0"/>
              </a:spcBef>
              <a:buFont typeface="Arial"/>
              <a:buNone/>
            </a:pPr>
            <a:r>
              <a:rPr lang="en-AU" sz="14400" dirty="0">
                <a:solidFill>
                  <a:schemeClr val="accent4">
                    <a:lumMod val="20000"/>
                    <a:lumOff val="80000"/>
                  </a:schemeClr>
                </a:solidFill>
                <a:latin typeface="Avenir Book" panose="02000503020000020003" pitchFamily="2" charset="0"/>
              </a:rPr>
              <a:t>FORTHTELLING</a:t>
            </a:r>
            <a:r>
              <a:rPr lang="en-AU" sz="12800" b="1" dirty="0">
                <a:solidFill>
                  <a:schemeClr val="bg1"/>
                </a:solidFill>
                <a:latin typeface="Avenir Book" panose="02000503020000020003" pitchFamily="2" charset="0"/>
              </a:rPr>
              <a:t> 		</a:t>
            </a:r>
          </a:p>
          <a:p>
            <a:pPr marL="0" indent="0">
              <a:spcBef>
                <a:spcPts val="0"/>
              </a:spcBef>
              <a:buNone/>
            </a:pPr>
            <a:r>
              <a:rPr lang="en-AU" sz="12800" b="1" dirty="0">
                <a:solidFill>
                  <a:schemeClr val="bg1"/>
                </a:solidFill>
                <a:latin typeface="Avenir Book" panose="02000503020000020003" pitchFamily="2" charset="0"/>
              </a:rPr>
              <a:t>	repent </a:t>
            </a:r>
          </a:p>
          <a:p>
            <a:pPr marL="0" indent="0">
              <a:spcBef>
                <a:spcPts val="0"/>
              </a:spcBef>
              <a:buNone/>
            </a:pPr>
            <a:r>
              <a:rPr lang="en-AU" sz="12800" b="1" dirty="0">
                <a:solidFill>
                  <a:schemeClr val="bg1"/>
                </a:solidFill>
                <a:latin typeface="Avenir Book" panose="02000503020000020003" pitchFamily="2" charset="0"/>
              </a:rPr>
              <a:t>	the Kingdom is here </a:t>
            </a:r>
          </a:p>
          <a:p>
            <a:pPr marL="0" indent="0">
              <a:spcBef>
                <a:spcPts val="0"/>
              </a:spcBef>
              <a:buNone/>
            </a:pPr>
            <a:r>
              <a:rPr lang="en-AU" sz="12800" b="1" dirty="0">
                <a:solidFill>
                  <a:schemeClr val="bg1"/>
                </a:solidFill>
                <a:latin typeface="Avenir Book" panose="02000503020000020003" pitchFamily="2" charset="0"/>
              </a:rPr>
              <a:t>	believe in me </a:t>
            </a:r>
          </a:p>
          <a:p>
            <a:pPr marL="0" indent="0">
              <a:spcBef>
                <a:spcPts val="0"/>
              </a:spcBef>
              <a:buNone/>
            </a:pPr>
            <a:r>
              <a:rPr lang="en-AU" sz="12800" b="1" dirty="0">
                <a:solidFill>
                  <a:schemeClr val="bg1"/>
                </a:solidFill>
                <a:latin typeface="Avenir Book" panose="02000503020000020003" pitchFamily="2" charset="0"/>
              </a:rPr>
              <a:t>	ethical teachings</a:t>
            </a:r>
          </a:p>
          <a:p>
            <a:pPr marL="0" indent="0">
              <a:spcBef>
                <a:spcPts val="0"/>
              </a:spcBef>
              <a:buFont typeface="Arial"/>
              <a:buNone/>
            </a:pPr>
            <a:endParaRPr lang="en-AU" sz="14400" b="1" dirty="0">
              <a:solidFill>
                <a:schemeClr val="accent4">
                  <a:lumMod val="20000"/>
                  <a:lumOff val="80000"/>
                </a:schemeClr>
              </a:solidFill>
              <a:latin typeface="Avenir Book" panose="02000503020000020003" pitchFamily="2" charset="0"/>
            </a:endParaRPr>
          </a:p>
          <a:p>
            <a:pPr marL="0" indent="0">
              <a:spcBef>
                <a:spcPts val="0"/>
              </a:spcBef>
              <a:buFont typeface="Arial"/>
              <a:buNone/>
            </a:pPr>
            <a:r>
              <a:rPr lang="en-AU" sz="14400" b="1" dirty="0">
                <a:solidFill>
                  <a:schemeClr val="accent4">
                    <a:lumMod val="20000"/>
                    <a:lumOff val="80000"/>
                  </a:schemeClr>
                </a:solidFill>
                <a:latin typeface="Avenir Book" panose="02000503020000020003" pitchFamily="2" charset="0"/>
              </a:rPr>
              <a:t>FORETELLING </a:t>
            </a:r>
            <a:r>
              <a:rPr lang="en-AU" sz="12800" b="1" dirty="0">
                <a:solidFill>
                  <a:schemeClr val="bg1"/>
                </a:solidFill>
                <a:latin typeface="Avenir Book" panose="02000503020000020003" pitchFamily="2" charset="0"/>
              </a:rPr>
              <a:t>	</a:t>
            </a:r>
          </a:p>
          <a:p>
            <a:pPr marL="0" indent="0">
              <a:spcBef>
                <a:spcPts val="0"/>
              </a:spcBef>
              <a:buFont typeface="Arial"/>
              <a:buNone/>
            </a:pPr>
            <a:r>
              <a:rPr lang="en-AU" sz="12800" b="1" dirty="0">
                <a:solidFill>
                  <a:schemeClr val="bg1"/>
                </a:solidFill>
                <a:latin typeface="Avenir Book" panose="02000503020000020003" pitchFamily="2" charset="0"/>
              </a:rPr>
              <a:t>	death, burial, resurrection 	and return</a:t>
            </a:r>
          </a:p>
        </p:txBody>
      </p:sp>
      <p:sp>
        <p:nvSpPr>
          <p:cNvPr id="9" name="Google Shape;222;g123dfe64103_0_0">
            <a:extLst>
              <a:ext uri="{FF2B5EF4-FFF2-40B4-BE49-F238E27FC236}">
                <a16:creationId xmlns:a16="http://schemas.microsoft.com/office/drawing/2014/main" id="{DD321F2A-9477-0734-EF70-04358ACA4D76}"/>
              </a:ext>
            </a:extLst>
          </p:cNvPr>
          <p:cNvSpPr txBox="1"/>
          <p:nvPr/>
        </p:nvSpPr>
        <p:spPr>
          <a:xfrm>
            <a:off x="720000" y="161850"/>
            <a:ext cx="10895351" cy="619200"/>
          </a:xfrm>
          <a:prstGeom prst="rect">
            <a:avLst/>
          </a:prstGeom>
          <a:noFill/>
          <a:ln>
            <a:noFill/>
          </a:ln>
        </p:spPr>
        <p:txBody>
          <a:bodyPr spcFirstLastPara="1" wrap="square" lIns="0" tIns="0" rIns="0" bIns="0" anchor="t" anchorCtr="0">
            <a:normAutofit fontScale="92500"/>
          </a:bodyPr>
          <a:lstStyle/>
          <a:p>
            <a:pPr>
              <a:buSzPct val="100000"/>
            </a:pPr>
            <a:r>
              <a:rPr lang="en-US" sz="2800" i="1" dirty="0">
                <a:solidFill>
                  <a:schemeClr val="bg1"/>
                </a:solidFill>
                <a:latin typeface="Rockwell" panose="02060603020205020403" pitchFamily="18" charset="77"/>
              </a:rPr>
              <a:t>LOOKING BACK LIVING FORWARD</a:t>
            </a:r>
            <a:r>
              <a:rPr lang="en-US" sz="3200" i="1" dirty="0">
                <a:solidFill>
                  <a:schemeClr val="bg1"/>
                </a:solidFill>
                <a:latin typeface="Rockwell" panose="02060603020205020403" pitchFamily="18" charset="77"/>
              </a:rPr>
              <a:t>: Continuing the prophetic legacy</a:t>
            </a:r>
          </a:p>
        </p:txBody>
      </p:sp>
    </p:spTree>
    <p:extLst>
      <p:ext uri="{BB962C8B-B14F-4D97-AF65-F5344CB8AC3E}">
        <p14:creationId xmlns:p14="http://schemas.microsoft.com/office/powerpoint/2010/main" val="2484694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720001" y="1246519"/>
            <a:ext cx="11087828" cy="851869"/>
          </a:xfrm>
        </p:spPr>
        <p:txBody>
          <a:bodyPr>
            <a:normAutofit/>
          </a:bodyPr>
          <a:lstStyle/>
          <a:p>
            <a:pPr marL="114300" indent="0">
              <a:lnSpc>
                <a:spcPct val="100000"/>
              </a:lnSpc>
              <a:buNone/>
            </a:pPr>
            <a:r>
              <a:rPr lang="en-AU" sz="4000" b="1" dirty="0">
                <a:solidFill>
                  <a:schemeClr val="bg1"/>
                </a:solidFill>
                <a:latin typeface="Avenir Book" panose="02000503020000020003" pitchFamily="2" charset="0"/>
              </a:rPr>
              <a:t>JESUS: A prophet who fulfilled prophecy</a:t>
            </a:r>
            <a:endParaRPr lang="en-AU" sz="1400" b="1" dirty="0">
              <a:solidFill>
                <a:schemeClr val="bg1"/>
              </a:solidFill>
              <a:latin typeface="Avenir Book" panose="02000503020000020003" pitchFamily="2" charset="0"/>
            </a:endParaRPr>
          </a:p>
        </p:txBody>
      </p:sp>
      <p:sp>
        <p:nvSpPr>
          <p:cNvPr id="8" name="TextBox 7">
            <a:extLst>
              <a:ext uri="{FF2B5EF4-FFF2-40B4-BE49-F238E27FC236}">
                <a16:creationId xmlns:a16="http://schemas.microsoft.com/office/drawing/2014/main" id="{98A41AB1-A70C-5116-EF2A-A26A5D45E173}"/>
              </a:ext>
            </a:extLst>
          </p:cNvPr>
          <p:cNvSpPr txBox="1"/>
          <p:nvPr/>
        </p:nvSpPr>
        <p:spPr>
          <a:xfrm>
            <a:off x="418615" y="5680487"/>
            <a:ext cx="5231094" cy="707886"/>
          </a:xfrm>
          <a:prstGeom prst="rect">
            <a:avLst/>
          </a:prstGeom>
          <a:noFill/>
        </p:spPr>
        <p:txBody>
          <a:bodyPr wrap="square" rtlCol="0">
            <a:spAutoFit/>
          </a:bodyPr>
          <a:lstStyle/>
          <a:p>
            <a:pPr algn="ctr"/>
            <a:r>
              <a:rPr lang="en-US" sz="2000" dirty="0">
                <a:solidFill>
                  <a:schemeClr val="accent3"/>
                </a:solidFill>
              </a:rPr>
              <a:t>JESUS READING FROM ISAIAH 61 IN NAZARETH  from </a:t>
            </a:r>
            <a:r>
              <a:rPr lang="en-US" sz="2000" i="1" dirty="0">
                <a:solidFill>
                  <a:schemeClr val="accent3"/>
                </a:solidFill>
              </a:rPr>
              <a:t>FREE BIBLE IMAGES</a:t>
            </a:r>
          </a:p>
        </p:txBody>
      </p:sp>
      <p:sp>
        <p:nvSpPr>
          <p:cNvPr id="7" name="Text Placeholder 3">
            <a:extLst>
              <a:ext uri="{FF2B5EF4-FFF2-40B4-BE49-F238E27FC236}">
                <a16:creationId xmlns:a16="http://schemas.microsoft.com/office/drawing/2014/main" id="{86A81F0C-0BE9-2E07-1E72-EAE07AC7EB9C}"/>
              </a:ext>
            </a:extLst>
          </p:cNvPr>
          <p:cNvSpPr txBox="1">
            <a:spLocks/>
          </p:cNvSpPr>
          <p:nvPr/>
        </p:nvSpPr>
        <p:spPr>
          <a:xfrm>
            <a:off x="5857103" y="3010825"/>
            <a:ext cx="5950726" cy="1701049"/>
          </a:xfrm>
          <a:prstGeom prst="rect">
            <a:avLst/>
          </a:prstGeom>
          <a:noFill/>
          <a:ln>
            <a:noFill/>
          </a:ln>
        </p:spPr>
        <p:txBody>
          <a:bodyPr spcFirstLastPara="1" wrap="square" lIns="0" tIns="0" rIns="0" bIns="0" anchor="t" anchorCtr="0">
            <a:normAutofit fontScale="92500"/>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1pPr>
            <a:lvl2pPr marL="914400" marR="0" lvl="1"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2pPr>
            <a:lvl3pPr marL="1371600" marR="0" lvl="2"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4pPr>
            <a:lvl5pPr marL="2286000" marR="0" lvl="4" indent="-342900" algn="l" rtl="0">
              <a:lnSpc>
                <a:spcPct val="120000"/>
              </a:lnSpc>
              <a:spcBef>
                <a:spcPts val="500"/>
              </a:spcBef>
              <a:spcAft>
                <a:spcPts val="0"/>
              </a:spcAft>
              <a:buClr>
                <a:schemeClr val="accent4"/>
              </a:buClr>
              <a:buSzPts val="18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0" indent="0">
              <a:spcBef>
                <a:spcPts val="0"/>
              </a:spcBef>
              <a:buNone/>
            </a:pPr>
            <a:r>
              <a:rPr lang="en-AU" sz="5200" b="1" dirty="0">
                <a:solidFill>
                  <a:schemeClr val="bg1"/>
                </a:solidFill>
                <a:latin typeface="Avenir Book" panose="02000503020000020003" pitchFamily="2" charset="0"/>
              </a:rPr>
              <a:t>300+ OT prophecies</a:t>
            </a:r>
          </a:p>
          <a:p>
            <a:pPr marL="0" indent="0">
              <a:spcBef>
                <a:spcPts val="0"/>
              </a:spcBef>
              <a:buFont typeface="Arial"/>
              <a:buNone/>
            </a:pPr>
            <a:r>
              <a:rPr lang="en-AU" sz="4700" b="1" dirty="0">
                <a:solidFill>
                  <a:schemeClr val="bg1"/>
                </a:solidFill>
                <a:latin typeface="Avenir Book" panose="02000503020000020003" pitchFamily="2" charset="0"/>
              </a:rPr>
              <a:t>(maybe 465 &amp; even 527)</a:t>
            </a:r>
          </a:p>
        </p:txBody>
      </p:sp>
      <p:sp>
        <p:nvSpPr>
          <p:cNvPr id="9" name="Google Shape;222;g123dfe64103_0_0">
            <a:extLst>
              <a:ext uri="{FF2B5EF4-FFF2-40B4-BE49-F238E27FC236}">
                <a16:creationId xmlns:a16="http://schemas.microsoft.com/office/drawing/2014/main" id="{DD321F2A-9477-0734-EF70-04358ACA4D76}"/>
              </a:ext>
            </a:extLst>
          </p:cNvPr>
          <p:cNvSpPr txBox="1"/>
          <p:nvPr/>
        </p:nvSpPr>
        <p:spPr>
          <a:xfrm>
            <a:off x="720000" y="161850"/>
            <a:ext cx="10895351" cy="619200"/>
          </a:xfrm>
          <a:prstGeom prst="rect">
            <a:avLst/>
          </a:prstGeom>
          <a:noFill/>
          <a:ln>
            <a:noFill/>
          </a:ln>
        </p:spPr>
        <p:txBody>
          <a:bodyPr spcFirstLastPara="1" wrap="square" lIns="0" tIns="0" rIns="0" bIns="0" anchor="t" anchorCtr="0">
            <a:normAutofit fontScale="92500"/>
          </a:bodyPr>
          <a:lstStyle/>
          <a:p>
            <a:pPr>
              <a:buSzPct val="100000"/>
            </a:pPr>
            <a:r>
              <a:rPr lang="en-US" sz="2800" i="1" dirty="0">
                <a:solidFill>
                  <a:schemeClr val="bg1"/>
                </a:solidFill>
                <a:latin typeface="Rockwell" panose="02060603020205020403" pitchFamily="18" charset="77"/>
              </a:rPr>
              <a:t>LOOKING BACK LIVING FORWARD</a:t>
            </a:r>
            <a:r>
              <a:rPr lang="en-US" sz="3200" i="1" dirty="0">
                <a:solidFill>
                  <a:schemeClr val="bg1"/>
                </a:solidFill>
                <a:latin typeface="Rockwell" panose="02060603020205020403" pitchFamily="18" charset="77"/>
              </a:rPr>
              <a:t>: Continuing the prophetic legacy</a:t>
            </a:r>
          </a:p>
        </p:txBody>
      </p:sp>
      <p:pic>
        <p:nvPicPr>
          <p:cNvPr id="3" name="Picture 2" descr="A picture containing person, person, indoor&#10;&#10;Description automatically generated">
            <a:extLst>
              <a:ext uri="{FF2B5EF4-FFF2-40B4-BE49-F238E27FC236}">
                <a16:creationId xmlns:a16="http://schemas.microsoft.com/office/drawing/2014/main" id="{8E5EF515-1210-78F3-0B23-FB89DDBCDE72}"/>
              </a:ext>
            </a:extLst>
          </p:cNvPr>
          <p:cNvPicPr>
            <a:picLocks noChangeAspect="1"/>
          </p:cNvPicPr>
          <p:nvPr/>
        </p:nvPicPr>
        <p:blipFill>
          <a:blip r:embed="rId3"/>
          <a:stretch>
            <a:fillRect/>
          </a:stretch>
        </p:blipFill>
        <p:spPr>
          <a:xfrm>
            <a:off x="720000" y="2180068"/>
            <a:ext cx="4483418" cy="3362564"/>
          </a:xfrm>
          <a:prstGeom prst="rect">
            <a:avLst/>
          </a:prstGeom>
        </p:spPr>
      </p:pic>
      <p:sp>
        <p:nvSpPr>
          <p:cNvPr id="5" name="TextBox 4">
            <a:extLst>
              <a:ext uri="{FF2B5EF4-FFF2-40B4-BE49-F238E27FC236}">
                <a16:creationId xmlns:a16="http://schemas.microsoft.com/office/drawing/2014/main" id="{59B2533C-DD1B-AAAE-BD4B-85AEE7099169}"/>
              </a:ext>
            </a:extLst>
          </p:cNvPr>
          <p:cNvSpPr txBox="1"/>
          <p:nvPr/>
        </p:nvSpPr>
        <p:spPr>
          <a:xfrm>
            <a:off x="2265346" y="2279712"/>
            <a:ext cx="2938072" cy="584775"/>
          </a:xfrm>
          <a:prstGeom prst="rect">
            <a:avLst/>
          </a:prstGeom>
          <a:noFill/>
        </p:spPr>
        <p:txBody>
          <a:bodyPr wrap="square" rtlCol="0">
            <a:spAutoFit/>
          </a:bodyPr>
          <a:lstStyle/>
          <a:p>
            <a:pPr algn="ctr"/>
            <a:r>
              <a:rPr lang="en-US" sz="3200" dirty="0">
                <a:solidFill>
                  <a:schemeClr val="tx1"/>
                </a:solidFill>
                <a:highlight>
                  <a:srgbClr val="808000"/>
                </a:highlight>
                <a:latin typeface="Avenir Book" panose="02000503020000020003" pitchFamily="2" charset="0"/>
              </a:rPr>
              <a:t>LUKE 4:14-21</a:t>
            </a:r>
          </a:p>
        </p:txBody>
      </p:sp>
    </p:spTree>
    <p:extLst>
      <p:ext uri="{BB962C8B-B14F-4D97-AF65-F5344CB8AC3E}">
        <p14:creationId xmlns:p14="http://schemas.microsoft.com/office/powerpoint/2010/main" val="3242564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668496" y="164890"/>
            <a:ext cx="10895352" cy="1841455"/>
          </a:xfrm>
        </p:spPr>
        <p:txBody>
          <a:bodyPr>
            <a:normAutofit fontScale="40000" lnSpcReduction="20000"/>
          </a:bodyPr>
          <a:lstStyle/>
          <a:p>
            <a:pPr marL="0" indent="0">
              <a:spcBef>
                <a:spcPts val="0"/>
              </a:spcBef>
              <a:buNone/>
            </a:pPr>
            <a:r>
              <a:rPr lang="en-US" sz="8600" i="1" dirty="0">
                <a:solidFill>
                  <a:schemeClr val="bg1"/>
                </a:solidFill>
                <a:latin typeface="Rockwell" panose="02060603020205020403" pitchFamily="18" charset="77"/>
              </a:rPr>
              <a:t>Believers in Jesus continue the prophetic legacy  </a:t>
            </a:r>
            <a:r>
              <a:rPr lang="en-US" sz="10000" b="1" i="1" dirty="0">
                <a:solidFill>
                  <a:schemeClr val="accent4">
                    <a:lumMod val="20000"/>
                    <a:lumOff val="80000"/>
                  </a:schemeClr>
                </a:solidFill>
                <a:latin typeface="Rockwell" panose="02060603020205020403" pitchFamily="18" charset="77"/>
              </a:rPr>
              <a:t>IN THE WORLD </a:t>
            </a:r>
            <a:r>
              <a:rPr lang="en-US" sz="8600" i="1" dirty="0">
                <a:solidFill>
                  <a:schemeClr val="bg1"/>
                </a:solidFill>
                <a:latin typeface="Rockwell" panose="02060603020205020403" pitchFamily="18" charset="77"/>
              </a:rPr>
              <a:t>by showing and telling the good news about him  (FORTHTELLING)</a:t>
            </a:r>
          </a:p>
          <a:p>
            <a:pPr marL="114300" indent="0">
              <a:lnSpc>
                <a:spcPct val="100000"/>
              </a:lnSpc>
              <a:buNone/>
            </a:pPr>
            <a:endParaRPr lang="en-AU" sz="1400" b="1" dirty="0">
              <a:solidFill>
                <a:schemeClr val="bg1"/>
              </a:solidFill>
              <a:latin typeface="Avenir Book" panose="02000503020000020003" pitchFamily="2" charset="0"/>
            </a:endParaRPr>
          </a:p>
        </p:txBody>
      </p:sp>
      <p:sp>
        <p:nvSpPr>
          <p:cNvPr id="8" name="TextBox 7">
            <a:extLst>
              <a:ext uri="{FF2B5EF4-FFF2-40B4-BE49-F238E27FC236}">
                <a16:creationId xmlns:a16="http://schemas.microsoft.com/office/drawing/2014/main" id="{98A41AB1-A70C-5116-EF2A-A26A5D45E173}"/>
              </a:ext>
            </a:extLst>
          </p:cNvPr>
          <p:cNvSpPr txBox="1"/>
          <p:nvPr/>
        </p:nvSpPr>
        <p:spPr>
          <a:xfrm>
            <a:off x="7252745" y="5988264"/>
            <a:ext cx="4146024" cy="707886"/>
          </a:xfrm>
          <a:prstGeom prst="rect">
            <a:avLst/>
          </a:prstGeom>
          <a:noFill/>
        </p:spPr>
        <p:txBody>
          <a:bodyPr wrap="square" rtlCol="0">
            <a:spAutoFit/>
          </a:bodyPr>
          <a:lstStyle/>
          <a:p>
            <a:pPr algn="ctr"/>
            <a:r>
              <a:rPr lang="en-US" sz="2000" dirty="0">
                <a:solidFill>
                  <a:schemeClr val="accent3"/>
                </a:solidFill>
              </a:rPr>
              <a:t>PAUL SPEAKING WITH LYDIA </a:t>
            </a:r>
          </a:p>
          <a:p>
            <a:pPr algn="ctr"/>
            <a:r>
              <a:rPr lang="en-US" sz="2000" dirty="0">
                <a:solidFill>
                  <a:schemeClr val="accent3"/>
                </a:solidFill>
              </a:rPr>
              <a:t>from </a:t>
            </a:r>
            <a:r>
              <a:rPr lang="en-US" sz="2000" i="1" dirty="0">
                <a:solidFill>
                  <a:schemeClr val="accent3"/>
                </a:solidFill>
              </a:rPr>
              <a:t>FREE BIBLE IMAGES</a:t>
            </a:r>
          </a:p>
        </p:txBody>
      </p:sp>
      <p:pic>
        <p:nvPicPr>
          <p:cNvPr id="6" name="Picture 5" descr="A picture containing person, outdoor, ground&#10;&#10;Description automatically generated">
            <a:extLst>
              <a:ext uri="{FF2B5EF4-FFF2-40B4-BE49-F238E27FC236}">
                <a16:creationId xmlns:a16="http://schemas.microsoft.com/office/drawing/2014/main" id="{1780906F-ECF5-4386-5EF3-9015F5E26173}"/>
              </a:ext>
            </a:extLst>
          </p:cNvPr>
          <p:cNvPicPr>
            <a:picLocks noChangeAspect="1"/>
          </p:cNvPicPr>
          <p:nvPr/>
        </p:nvPicPr>
        <p:blipFill>
          <a:blip r:embed="rId3"/>
          <a:stretch>
            <a:fillRect/>
          </a:stretch>
        </p:blipFill>
        <p:spPr>
          <a:xfrm>
            <a:off x="7252745" y="2621984"/>
            <a:ext cx="4127287" cy="3095465"/>
          </a:xfrm>
          <a:prstGeom prst="rect">
            <a:avLst/>
          </a:prstGeom>
        </p:spPr>
      </p:pic>
      <p:sp>
        <p:nvSpPr>
          <p:cNvPr id="10" name="TextBox 9">
            <a:extLst>
              <a:ext uri="{FF2B5EF4-FFF2-40B4-BE49-F238E27FC236}">
                <a16:creationId xmlns:a16="http://schemas.microsoft.com/office/drawing/2014/main" id="{81D64694-7718-8AFA-94D6-F4288A0284D9}"/>
              </a:ext>
            </a:extLst>
          </p:cNvPr>
          <p:cNvSpPr txBox="1"/>
          <p:nvPr/>
        </p:nvSpPr>
        <p:spPr>
          <a:xfrm>
            <a:off x="7252745" y="2652545"/>
            <a:ext cx="2691985" cy="461665"/>
          </a:xfrm>
          <a:prstGeom prst="rect">
            <a:avLst/>
          </a:prstGeom>
          <a:noFill/>
        </p:spPr>
        <p:txBody>
          <a:bodyPr wrap="square" rtlCol="0">
            <a:spAutoFit/>
          </a:bodyPr>
          <a:lstStyle/>
          <a:p>
            <a:pPr algn="ctr"/>
            <a:r>
              <a:rPr lang="en-US" sz="2400" b="1" dirty="0">
                <a:solidFill>
                  <a:schemeClr val="bg1"/>
                </a:solidFill>
                <a:highlight>
                  <a:srgbClr val="000000"/>
                </a:highlight>
                <a:latin typeface="Avenir Book" panose="02000503020000020003" pitchFamily="2" charset="0"/>
              </a:rPr>
              <a:t>ACTS 16:11-15</a:t>
            </a:r>
            <a:endParaRPr lang="en-US" sz="2400" b="1" i="1" dirty="0">
              <a:solidFill>
                <a:schemeClr val="bg1"/>
              </a:solidFill>
              <a:highlight>
                <a:srgbClr val="000000"/>
              </a:highlight>
              <a:latin typeface="Avenir Book" panose="02000503020000020003" pitchFamily="2" charset="0"/>
            </a:endParaRPr>
          </a:p>
        </p:txBody>
      </p:sp>
      <p:sp>
        <p:nvSpPr>
          <p:cNvPr id="12" name="Rounded Rectangle 11">
            <a:extLst>
              <a:ext uri="{FF2B5EF4-FFF2-40B4-BE49-F238E27FC236}">
                <a16:creationId xmlns:a16="http://schemas.microsoft.com/office/drawing/2014/main" id="{3AD97A12-3C37-D9E4-370B-178718AB85FD}"/>
              </a:ext>
            </a:extLst>
          </p:cNvPr>
          <p:cNvSpPr/>
          <p:nvPr/>
        </p:nvSpPr>
        <p:spPr>
          <a:xfrm>
            <a:off x="668494" y="2636975"/>
            <a:ext cx="6122050" cy="3126440"/>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i="1" dirty="0">
                <a:solidFill>
                  <a:sysClr val="windowText" lastClr="000000"/>
                </a:solidFill>
                <a:latin typeface="Avenir Book" panose="02000503020000020003" pitchFamily="2" charset="0"/>
              </a:rPr>
              <a:t>We are therefore Christ’s ambassadors, as though God were making his appeal through us. We implore you on Christ’s behalf:         Be reconciled to God</a:t>
            </a:r>
            <a:r>
              <a:rPr lang="en-AU" sz="2800" i="1" dirty="0">
                <a:solidFill>
                  <a:schemeClr val="accent1">
                    <a:lumMod val="50000"/>
                  </a:schemeClr>
                </a:solidFill>
                <a:latin typeface="Avenir Book" panose="02000503020000020003" pitchFamily="2" charset="0"/>
              </a:rPr>
              <a:t>.</a:t>
            </a:r>
            <a:r>
              <a:rPr lang="en-AU" sz="2800" i="1" dirty="0">
                <a:latin typeface="Avenir Book" panose="02000503020000020003" pitchFamily="2" charset="0"/>
              </a:rPr>
              <a:t>                         </a:t>
            </a:r>
          </a:p>
          <a:p>
            <a:pPr algn="ctr"/>
            <a:endParaRPr lang="en-AU" sz="1200" i="1" dirty="0">
              <a:solidFill>
                <a:schemeClr val="tx1"/>
              </a:solidFill>
              <a:latin typeface="Avenir Book" panose="02000503020000020003" pitchFamily="2" charset="0"/>
            </a:endParaRPr>
          </a:p>
          <a:p>
            <a:pPr algn="ctr"/>
            <a:r>
              <a:rPr lang="en-AU" sz="2400" dirty="0">
                <a:solidFill>
                  <a:schemeClr val="tx1"/>
                </a:solidFill>
                <a:latin typeface="Avenir Book" panose="02000503020000020003" pitchFamily="2" charset="0"/>
              </a:rPr>
              <a:t>[2 CORINTHIANS 5:20] </a:t>
            </a:r>
            <a:endParaRPr lang="en-US" sz="2400" dirty="0">
              <a:solidFill>
                <a:schemeClr val="tx1"/>
              </a:solidFill>
              <a:latin typeface="Avenir Book" panose="02000503020000020003" pitchFamily="2" charset="0"/>
            </a:endParaRPr>
          </a:p>
        </p:txBody>
      </p:sp>
      <p:sp>
        <p:nvSpPr>
          <p:cNvPr id="13" name="Google Shape;222;g123dfe64103_0_0">
            <a:extLst>
              <a:ext uri="{FF2B5EF4-FFF2-40B4-BE49-F238E27FC236}">
                <a16:creationId xmlns:a16="http://schemas.microsoft.com/office/drawing/2014/main" id="{7A873633-B0C6-1AAD-4AA2-9C29CD59F5B5}"/>
              </a:ext>
            </a:extLst>
          </p:cNvPr>
          <p:cNvSpPr txBox="1"/>
          <p:nvPr/>
        </p:nvSpPr>
        <p:spPr>
          <a:xfrm>
            <a:off x="668497" y="5988264"/>
            <a:ext cx="10895351" cy="619200"/>
          </a:xfrm>
          <a:prstGeom prst="rect">
            <a:avLst/>
          </a:prstGeom>
          <a:noFill/>
          <a:ln>
            <a:noFill/>
          </a:ln>
        </p:spPr>
        <p:txBody>
          <a:bodyPr spcFirstLastPara="1" wrap="square" lIns="0" tIns="0" rIns="0" bIns="0" anchor="t" anchorCtr="0">
            <a:normAutofit/>
          </a:bodyPr>
          <a:lstStyle/>
          <a:p>
            <a:pPr>
              <a:buSzPct val="100000"/>
            </a:pPr>
            <a:r>
              <a:rPr lang="en-US" sz="2400" dirty="0">
                <a:solidFill>
                  <a:schemeClr val="bg1"/>
                </a:solidFill>
                <a:latin typeface="Rockwell" panose="02060603020205020403" pitchFamily="18" charset="77"/>
              </a:rPr>
              <a:t>LOOKING BACK LIVING FORWARD</a:t>
            </a:r>
            <a:r>
              <a:rPr lang="en-US" sz="3200" i="1" dirty="0">
                <a:solidFill>
                  <a:schemeClr val="bg1"/>
                </a:solidFill>
                <a:latin typeface="Rockwell" panose="02060603020205020403" pitchFamily="18" charset="77"/>
              </a:rPr>
              <a:t>:</a:t>
            </a:r>
          </a:p>
        </p:txBody>
      </p:sp>
    </p:spTree>
    <p:extLst>
      <p:ext uri="{BB962C8B-B14F-4D97-AF65-F5344CB8AC3E}">
        <p14:creationId xmlns:p14="http://schemas.microsoft.com/office/powerpoint/2010/main" val="234115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648324" y="164890"/>
            <a:ext cx="10895352" cy="1841455"/>
          </a:xfrm>
        </p:spPr>
        <p:txBody>
          <a:bodyPr>
            <a:normAutofit fontScale="40000" lnSpcReduction="20000"/>
          </a:bodyPr>
          <a:lstStyle/>
          <a:p>
            <a:pPr marL="0" indent="0">
              <a:spcBef>
                <a:spcPts val="0"/>
              </a:spcBef>
              <a:buNone/>
            </a:pPr>
            <a:r>
              <a:rPr lang="en-US" sz="8600" i="1" dirty="0">
                <a:solidFill>
                  <a:schemeClr val="bg1"/>
                </a:solidFill>
                <a:latin typeface="Rockwell" panose="02060603020205020403" pitchFamily="18" charset="77"/>
              </a:rPr>
              <a:t>Believers in Jesus continue the prophetic legacy  </a:t>
            </a:r>
            <a:r>
              <a:rPr lang="en-US" sz="10000" b="1" i="1" dirty="0">
                <a:solidFill>
                  <a:schemeClr val="accent4">
                    <a:lumMod val="20000"/>
                    <a:lumOff val="80000"/>
                  </a:schemeClr>
                </a:solidFill>
                <a:latin typeface="Rockwell" panose="02060603020205020403" pitchFamily="18" charset="77"/>
              </a:rPr>
              <a:t>IN THE CHURCH </a:t>
            </a:r>
            <a:r>
              <a:rPr lang="en-US" sz="9600" i="1" dirty="0">
                <a:solidFill>
                  <a:schemeClr val="bg1"/>
                </a:solidFill>
                <a:latin typeface="Rockwell" panose="02060603020205020403" pitchFamily="18" charset="77"/>
              </a:rPr>
              <a:t>by spiritually encouraging others (FORTHTELLING)</a:t>
            </a:r>
          </a:p>
          <a:p>
            <a:pPr marL="114300" indent="0">
              <a:lnSpc>
                <a:spcPct val="100000"/>
              </a:lnSpc>
              <a:buNone/>
            </a:pPr>
            <a:endParaRPr lang="en-AU" sz="1400" b="1" dirty="0">
              <a:solidFill>
                <a:schemeClr val="bg1"/>
              </a:solidFill>
              <a:latin typeface="Avenir Book" panose="02000503020000020003" pitchFamily="2" charset="0"/>
            </a:endParaRPr>
          </a:p>
        </p:txBody>
      </p:sp>
      <p:sp>
        <p:nvSpPr>
          <p:cNvPr id="7" name="Rounded Rectangle 6">
            <a:extLst>
              <a:ext uri="{FF2B5EF4-FFF2-40B4-BE49-F238E27FC236}">
                <a16:creationId xmlns:a16="http://schemas.microsoft.com/office/drawing/2014/main" id="{035A8572-E5E1-98E1-1937-BE0B1CE653F5}"/>
              </a:ext>
            </a:extLst>
          </p:cNvPr>
          <p:cNvSpPr/>
          <p:nvPr/>
        </p:nvSpPr>
        <p:spPr>
          <a:xfrm>
            <a:off x="4706915" y="2609080"/>
            <a:ext cx="6856933" cy="2434494"/>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i="1" dirty="0">
                <a:solidFill>
                  <a:schemeClr val="tx1"/>
                </a:solidFill>
                <a:latin typeface="Avenir Book" panose="02000503020000020003" pitchFamily="2" charset="0"/>
              </a:rPr>
              <a:t>the one who prophesies speaks to people for their strengthening, encouraging and comfort. Anyone who speaks in a tongue edifies themselves, but the one who prophesies edifies the church</a:t>
            </a:r>
            <a:r>
              <a:rPr lang="en-AU" sz="2400" dirty="0">
                <a:solidFill>
                  <a:schemeClr val="tx1"/>
                </a:solidFill>
                <a:latin typeface="Avenir Book" panose="02000503020000020003" pitchFamily="2" charset="0"/>
              </a:rPr>
              <a:t>.</a:t>
            </a:r>
            <a:endParaRPr lang="en-AU" sz="2400" i="1" dirty="0">
              <a:solidFill>
                <a:schemeClr val="tx1"/>
              </a:solidFill>
              <a:latin typeface="Avenir Book" panose="02000503020000020003" pitchFamily="2" charset="0"/>
            </a:endParaRPr>
          </a:p>
          <a:p>
            <a:pPr algn="ctr"/>
            <a:endParaRPr lang="en-AU" sz="900" dirty="0">
              <a:solidFill>
                <a:schemeClr val="tx1"/>
              </a:solidFill>
              <a:latin typeface="Avenir Book" panose="02000503020000020003" pitchFamily="2" charset="0"/>
            </a:endParaRPr>
          </a:p>
          <a:p>
            <a:pPr algn="ctr"/>
            <a:r>
              <a:rPr lang="en-AU" sz="2400" dirty="0">
                <a:solidFill>
                  <a:schemeClr val="tx1"/>
                </a:solidFill>
                <a:latin typeface="Avenir Book" panose="02000503020000020003" pitchFamily="2" charset="0"/>
              </a:rPr>
              <a:t>[1 CORINTHIANS 14:13-14] </a:t>
            </a:r>
            <a:endParaRPr lang="en-US" sz="2400" dirty="0">
              <a:solidFill>
                <a:schemeClr val="tx1"/>
              </a:solidFill>
              <a:latin typeface="Avenir Book" panose="02000503020000020003" pitchFamily="2" charset="0"/>
            </a:endParaRPr>
          </a:p>
        </p:txBody>
      </p:sp>
      <p:sp>
        <p:nvSpPr>
          <p:cNvPr id="10" name="Google Shape;222;g123dfe64103_0_0">
            <a:extLst>
              <a:ext uri="{FF2B5EF4-FFF2-40B4-BE49-F238E27FC236}">
                <a16:creationId xmlns:a16="http://schemas.microsoft.com/office/drawing/2014/main" id="{5E89CF53-11A3-BEC6-5FF7-82D18BB8D8E1}"/>
              </a:ext>
            </a:extLst>
          </p:cNvPr>
          <p:cNvSpPr txBox="1"/>
          <p:nvPr/>
        </p:nvSpPr>
        <p:spPr>
          <a:xfrm>
            <a:off x="668497" y="5988264"/>
            <a:ext cx="10895351" cy="619200"/>
          </a:xfrm>
          <a:prstGeom prst="rect">
            <a:avLst/>
          </a:prstGeom>
          <a:noFill/>
          <a:ln>
            <a:noFill/>
          </a:ln>
        </p:spPr>
        <p:txBody>
          <a:bodyPr spcFirstLastPara="1" wrap="square" lIns="0" tIns="0" rIns="0" bIns="0" anchor="t" anchorCtr="0">
            <a:normAutofit/>
          </a:bodyPr>
          <a:lstStyle/>
          <a:p>
            <a:pPr algn="r">
              <a:buSzPct val="100000"/>
            </a:pPr>
            <a:r>
              <a:rPr lang="en-US" sz="2400" dirty="0">
                <a:solidFill>
                  <a:schemeClr val="bg1">
                    <a:lumMod val="65000"/>
                  </a:schemeClr>
                </a:solidFill>
                <a:latin typeface="Rockwell" panose="02060603020205020403" pitchFamily="18" charset="77"/>
              </a:rPr>
              <a:t>LOOKING BACK LIVING FORWARD</a:t>
            </a:r>
            <a:endParaRPr lang="en-US" sz="3200" i="1" dirty="0">
              <a:solidFill>
                <a:schemeClr val="bg1">
                  <a:lumMod val="65000"/>
                </a:schemeClr>
              </a:solidFill>
              <a:latin typeface="Rockwell" panose="02060603020205020403" pitchFamily="18" charset="77"/>
            </a:endParaRPr>
          </a:p>
        </p:txBody>
      </p:sp>
      <p:pic>
        <p:nvPicPr>
          <p:cNvPr id="6" name="Picture 5" descr="A picture containing person, person, crowd&#10;&#10;Description automatically generated">
            <a:extLst>
              <a:ext uri="{FF2B5EF4-FFF2-40B4-BE49-F238E27FC236}">
                <a16:creationId xmlns:a16="http://schemas.microsoft.com/office/drawing/2014/main" id="{6123ED65-5E15-0C40-0AA6-5A26AFE2469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6000"/>
                    </a14:imgEffect>
                  </a14:imgLayer>
                </a14:imgProps>
              </a:ext>
            </a:extLst>
          </a:blip>
          <a:stretch>
            <a:fillRect/>
          </a:stretch>
        </p:blipFill>
        <p:spPr>
          <a:xfrm>
            <a:off x="684307" y="2609080"/>
            <a:ext cx="3651741" cy="2434494"/>
          </a:xfrm>
          <a:prstGeom prst="rect">
            <a:avLst/>
          </a:prstGeom>
        </p:spPr>
      </p:pic>
      <p:sp>
        <p:nvSpPr>
          <p:cNvPr id="12" name="TextBox 11">
            <a:extLst>
              <a:ext uri="{FF2B5EF4-FFF2-40B4-BE49-F238E27FC236}">
                <a16:creationId xmlns:a16="http://schemas.microsoft.com/office/drawing/2014/main" id="{6526B9FA-A788-64D3-1B2D-938E73AC48B8}"/>
              </a:ext>
            </a:extLst>
          </p:cNvPr>
          <p:cNvSpPr txBox="1"/>
          <p:nvPr/>
        </p:nvSpPr>
        <p:spPr>
          <a:xfrm>
            <a:off x="668497" y="5522800"/>
            <a:ext cx="3611400" cy="707886"/>
          </a:xfrm>
          <a:prstGeom prst="rect">
            <a:avLst/>
          </a:prstGeom>
          <a:noFill/>
        </p:spPr>
        <p:txBody>
          <a:bodyPr wrap="square" rtlCol="0">
            <a:spAutoFit/>
          </a:bodyPr>
          <a:lstStyle/>
          <a:p>
            <a:pPr algn="ctr"/>
            <a:r>
              <a:rPr lang="en-AU" sz="2000" dirty="0">
                <a:solidFill>
                  <a:schemeClr val="bg1">
                    <a:lumMod val="65000"/>
                  </a:schemeClr>
                </a:solidFill>
              </a:rPr>
              <a:t>PHOTO BY JACK SHARP ON UNSPLASH</a:t>
            </a:r>
            <a:endParaRPr lang="en-US" sz="2000" dirty="0">
              <a:solidFill>
                <a:schemeClr val="bg1">
                  <a:lumMod val="65000"/>
                </a:schemeClr>
              </a:solidFill>
            </a:endParaRPr>
          </a:p>
        </p:txBody>
      </p:sp>
    </p:spTree>
    <p:extLst>
      <p:ext uri="{BB962C8B-B14F-4D97-AF65-F5344CB8AC3E}">
        <p14:creationId xmlns:p14="http://schemas.microsoft.com/office/powerpoint/2010/main" val="379659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648324" y="164890"/>
            <a:ext cx="10895352" cy="1841455"/>
          </a:xfrm>
        </p:spPr>
        <p:txBody>
          <a:bodyPr>
            <a:normAutofit fontScale="40000" lnSpcReduction="20000"/>
          </a:bodyPr>
          <a:lstStyle/>
          <a:p>
            <a:pPr marL="0" indent="0">
              <a:spcBef>
                <a:spcPts val="0"/>
              </a:spcBef>
              <a:buNone/>
            </a:pPr>
            <a:r>
              <a:rPr lang="en-US" sz="8600" i="1" dirty="0">
                <a:solidFill>
                  <a:schemeClr val="bg1"/>
                </a:solidFill>
                <a:latin typeface="Rockwell" panose="02060603020205020403" pitchFamily="18" charset="77"/>
              </a:rPr>
              <a:t>Believers in Jesus continue the prophetic legacy  </a:t>
            </a:r>
            <a:r>
              <a:rPr lang="en-US" sz="10000" b="1" i="1" dirty="0">
                <a:solidFill>
                  <a:schemeClr val="accent4">
                    <a:lumMod val="20000"/>
                    <a:lumOff val="80000"/>
                  </a:schemeClr>
                </a:solidFill>
                <a:latin typeface="Rockwell" panose="02060603020205020403" pitchFamily="18" charset="77"/>
              </a:rPr>
              <a:t>IN THE CHURCH </a:t>
            </a:r>
            <a:r>
              <a:rPr lang="en-US" sz="9600" i="1" dirty="0">
                <a:solidFill>
                  <a:schemeClr val="bg1"/>
                </a:solidFill>
                <a:latin typeface="Rockwell" panose="02060603020205020403" pitchFamily="18" charset="77"/>
              </a:rPr>
              <a:t>by spiritually encouraging others (FORTHTELLING)</a:t>
            </a:r>
          </a:p>
          <a:p>
            <a:pPr marL="114300" indent="0">
              <a:lnSpc>
                <a:spcPct val="100000"/>
              </a:lnSpc>
              <a:buNone/>
            </a:pPr>
            <a:endParaRPr lang="en-AU" sz="1400" b="1" dirty="0">
              <a:solidFill>
                <a:schemeClr val="bg1"/>
              </a:solidFill>
              <a:latin typeface="Avenir Book" panose="02000503020000020003" pitchFamily="2" charset="0"/>
            </a:endParaRPr>
          </a:p>
        </p:txBody>
      </p:sp>
      <p:pic>
        <p:nvPicPr>
          <p:cNvPr id="6" name="Picture 5" descr="A picture containing person, person, crowd&#10;&#10;Description automatically generated">
            <a:extLst>
              <a:ext uri="{FF2B5EF4-FFF2-40B4-BE49-F238E27FC236}">
                <a16:creationId xmlns:a16="http://schemas.microsoft.com/office/drawing/2014/main" id="{6123ED65-5E15-0C40-0AA6-5A26AFE2469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6000"/>
                    </a14:imgEffect>
                  </a14:imgLayer>
                </a14:imgProps>
              </a:ext>
            </a:extLst>
          </a:blip>
          <a:stretch>
            <a:fillRect/>
          </a:stretch>
        </p:blipFill>
        <p:spPr>
          <a:xfrm>
            <a:off x="684307" y="2609080"/>
            <a:ext cx="3651741" cy="2434494"/>
          </a:xfrm>
          <a:prstGeom prst="rect">
            <a:avLst/>
          </a:prstGeom>
        </p:spPr>
      </p:pic>
      <p:sp>
        <p:nvSpPr>
          <p:cNvPr id="12" name="TextBox 11">
            <a:extLst>
              <a:ext uri="{FF2B5EF4-FFF2-40B4-BE49-F238E27FC236}">
                <a16:creationId xmlns:a16="http://schemas.microsoft.com/office/drawing/2014/main" id="{6526B9FA-A788-64D3-1B2D-938E73AC48B8}"/>
              </a:ext>
            </a:extLst>
          </p:cNvPr>
          <p:cNvSpPr txBox="1"/>
          <p:nvPr/>
        </p:nvSpPr>
        <p:spPr>
          <a:xfrm>
            <a:off x="668497" y="5522800"/>
            <a:ext cx="3611400" cy="707886"/>
          </a:xfrm>
          <a:prstGeom prst="rect">
            <a:avLst/>
          </a:prstGeom>
          <a:noFill/>
        </p:spPr>
        <p:txBody>
          <a:bodyPr wrap="square" rtlCol="0">
            <a:spAutoFit/>
          </a:bodyPr>
          <a:lstStyle/>
          <a:p>
            <a:pPr algn="ctr"/>
            <a:r>
              <a:rPr lang="en-AU" sz="2000" dirty="0">
                <a:solidFill>
                  <a:schemeClr val="bg1">
                    <a:lumMod val="65000"/>
                  </a:schemeClr>
                </a:solidFill>
              </a:rPr>
              <a:t>PHOTO BY JACK SHARP ON UNSPLASH</a:t>
            </a:r>
            <a:endParaRPr lang="en-US" sz="2000" dirty="0">
              <a:solidFill>
                <a:schemeClr val="bg1">
                  <a:lumMod val="65000"/>
                </a:schemeClr>
              </a:solidFill>
            </a:endParaRPr>
          </a:p>
        </p:txBody>
      </p:sp>
      <p:sp>
        <p:nvSpPr>
          <p:cNvPr id="8" name="Rounded Rectangle 7">
            <a:extLst>
              <a:ext uri="{FF2B5EF4-FFF2-40B4-BE49-F238E27FC236}">
                <a16:creationId xmlns:a16="http://schemas.microsoft.com/office/drawing/2014/main" id="{C5F417D4-2B7F-E57A-2ADC-4C36F94158FA}"/>
              </a:ext>
            </a:extLst>
          </p:cNvPr>
          <p:cNvSpPr/>
          <p:nvPr/>
        </p:nvSpPr>
        <p:spPr>
          <a:xfrm>
            <a:off x="4706914" y="2609080"/>
            <a:ext cx="6856934" cy="2434493"/>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i="1" dirty="0">
                <a:solidFill>
                  <a:schemeClr val="tx1"/>
                </a:solidFill>
                <a:latin typeface="Avenir Book" panose="02000503020000020003" pitchFamily="2" charset="0"/>
              </a:rPr>
              <a:t>Do not let any unwholesome talk come out of your mouths, but only what is helpful for building others up according to their needs, that it may benefit those who listen.   </a:t>
            </a:r>
          </a:p>
          <a:p>
            <a:pPr algn="ctr"/>
            <a:endParaRPr lang="en-AU" sz="2400" i="1" dirty="0">
              <a:solidFill>
                <a:schemeClr val="tx1"/>
              </a:solidFill>
              <a:latin typeface="Avenir Book" panose="02000503020000020003" pitchFamily="2" charset="0"/>
            </a:endParaRPr>
          </a:p>
          <a:p>
            <a:pPr algn="ctr"/>
            <a:r>
              <a:rPr lang="en-AU" sz="2400" dirty="0">
                <a:solidFill>
                  <a:schemeClr val="tx1"/>
                </a:solidFill>
                <a:latin typeface="Avenir Book" panose="02000503020000020003" pitchFamily="2" charset="0"/>
              </a:rPr>
              <a:t>[EPHESIANS 4:29] </a:t>
            </a:r>
            <a:endParaRPr lang="en-US" sz="2400" dirty="0">
              <a:solidFill>
                <a:schemeClr val="tx1"/>
              </a:solidFill>
              <a:latin typeface="Avenir Book" panose="02000503020000020003" pitchFamily="2" charset="0"/>
            </a:endParaRPr>
          </a:p>
        </p:txBody>
      </p:sp>
      <p:sp>
        <p:nvSpPr>
          <p:cNvPr id="9" name="Google Shape;222;g123dfe64103_0_0">
            <a:extLst>
              <a:ext uri="{FF2B5EF4-FFF2-40B4-BE49-F238E27FC236}">
                <a16:creationId xmlns:a16="http://schemas.microsoft.com/office/drawing/2014/main" id="{0920CA66-D844-EB12-90E0-CEAC3F5A0136}"/>
              </a:ext>
            </a:extLst>
          </p:cNvPr>
          <p:cNvSpPr txBox="1"/>
          <p:nvPr/>
        </p:nvSpPr>
        <p:spPr>
          <a:xfrm>
            <a:off x="668497" y="5988264"/>
            <a:ext cx="10895351" cy="619200"/>
          </a:xfrm>
          <a:prstGeom prst="rect">
            <a:avLst/>
          </a:prstGeom>
          <a:noFill/>
          <a:ln>
            <a:noFill/>
          </a:ln>
        </p:spPr>
        <p:txBody>
          <a:bodyPr spcFirstLastPara="1" wrap="square" lIns="0" tIns="0" rIns="0" bIns="0" anchor="t" anchorCtr="0">
            <a:normAutofit/>
          </a:bodyPr>
          <a:lstStyle/>
          <a:p>
            <a:pPr algn="r">
              <a:buSzPct val="100000"/>
            </a:pPr>
            <a:r>
              <a:rPr lang="en-US" sz="2400" dirty="0">
                <a:solidFill>
                  <a:schemeClr val="bg1">
                    <a:lumMod val="65000"/>
                  </a:schemeClr>
                </a:solidFill>
                <a:latin typeface="Rockwell" panose="02060603020205020403" pitchFamily="18" charset="77"/>
              </a:rPr>
              <a:t>LOOKING BACK LIVING FORWARD</a:t>
            </a:r>
            <a:endParaRPr lang="en-US" sz="3200" i="1" dirty="0">
              <a:solidFill>
                <a:schemeClr val="bg1">
                  <a:lumMod val="65000"/>
                </a:schemeClr>
              </a:solidFill>
              <a:latin typeface="Rockwell" panose="02060603020205020403" pitchFamily="18" charset="77"/>
            </a:endParaRPr>
          </a:p>
        </p:txBody>
      </p:sp>
    </p:spTree>
    <p:extLst>
      <p:ext uri="{BB962C8B-B14F-4D97-AF65-F5344CB8AC3E}">
        <p14:creationId xmlns:p14="http://schemas.microsoft.com/office/powerpoint/2010/main" val="165898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8078" y="510282"/>
            <a:ext cx="9819409" cy="5262979"/>
          </a:xfrm>
          <a:prstGeom prst="rect">
            <a:avLst/>
          </a:prstGeom>
        </p:spPr>
        <p:txBody>
          <a:bodyPr wrap="square">
            <a:spAutoFit/>
          </a:bodyPr>
          <a:lstStyle/>
          <a:p>
            <a:pPr marL="0" marR="3000" lvl="0" indent="0" algn="l" defTabSz="4572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Luke 4:14-24</a:t>
            </a:r>
          </a:p>
          <a:p>
            <a:pPr marL="0" marR="3000" lvl="0" indent="0" algn="l" defTabSz="4572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3000" lvl="0" indent="0" algn="l" defTabSz="4572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	18</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“The Spirit of the Lord is on 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		because he has anointed 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		to preach good news to the poor.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	He has sent me to proclaim freedom for the prisoners 	and recovery of sight for the blind,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	to release the oppressed,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		19 </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to proclaim the year of the Lord’s favour.”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3000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30000" noProof="0" dirty="0">
                <a:ln>
                  <a:noFill/>
                </a:ln>
                <a:solidFill>
                  <a:prstClr val="black"/>
                </a:solidFill>
                <a:effectLst/>
                <a:uLnTx/>
                <a:uFillTx/>
                <a:latin typeface="Trebuchet MS" panose="020B0603020202020204"/>
                <a:ea typeface="+mn-ea"/>
                <a:cs typeface="+mn-cs"/>
              </a:rPr>
              <a:t>	</a:t>
            </a:r>
            <a:endParaRPr kumimoji="0" lang="en-AU"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92740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648324" y="164890"/>
            <a:ext cx="10895352" cy="1841455"/>
          </a:xfrm>
        </p:spPr>
        <p:txBody>
          <a:bodyPr>
            <a:normAutofit fontScale="40000" lnSpcReduction="20000"/>
          </a:bodyPr>
          <a:lstStyle/>
          <a:p>
            <a:pPr marL="0" indent="0">
              <a:spcBef>
                <a:spcPts val="0"/>
              </a:spcBef>
              <a:buNone/>
            </a:pPr>
            <a:r>
              <a:rPr lang="en-US" sz="8600" i="1" dirty="0">
                <a:solidFill>
                  <a:schemeClr val="bg1"/>
                </a:solidFill>
                <a:latin typeface="Rockwell" panose="02060603020205020403" pitchFamily="18" charset="77"/>
              </a:rPr>
              <a:t>Believers in Jesus continue the prophetic legacy  </a:t>
            </a:r>
            <a:r>
              <a:rPr lang="en-US" sz="10000" b="1" i="1" dirty="0">
                <a:solidFill>
                  <a:schemeClr val="accent4">
                    <a:lumMod val="20000"/>
                    <a:lumOff val="80000"/>
                  </a:schemeClr>
                </a:solidFill>
                <a:latin typeface="Rockwell" panose="02060603020205020403" pitchFamily="18" charset="77"/>
              </a:rPr>
              <a:t>IN THE CHURCH </a:t>
            </a:r>
            <a:r>
              <a:rPr lang="en-US" sz="9600" i="1" dirty="0">
                <a:solidFill>
                  <a:schemeClr val="bg1"/>
                </a:solidFill>
                <a:latin typeface="Rockwell" panose="02060603020205020403" pitchFamily="18" charset="77"/>
              </a:rPr>
              <a:t>by spiritually encouraging others (FORTHTELLING)</a:t>
            </a:r>
          </a:p>
          <a:p>
            <a:pPr marL="114300" indent="0">
              <a:lnSpc>
                <a:spcPct val="100000"/>
              </a:lnSpc>
              <a:buNone/>
            </a:pPr>
            <a:endParaRPr lang="en-AU" sz="1400" b="1" dirty="0">
              <a:solidFill>
                <a:schemeClr val="bg1"/>
              </a:solidFill>
              <a:latin typeface="Avenir Book" panose="02000503020000020003" pitchFamily="2" charset="0"/>
            </a:endParaRPr>
          </a:p>
        </p:txBody>
      </p:sp>
      <p:pic>
        <p:nvPicPr>
          <p:cNvPr id="6" name="Picture 5" descr="A picture containing person, person, crowd&#10;&#10;Description automatically generated">
            <a:extLst>
              <a:ext uri="{FF2B5EF4-FFF2-40B4-BE49-F238E27FC236}">
                <a16:creationId xmlns:a16="http://schemas.microsoft.com/office/drawing/2014/main" id="{6123ED65-5E15-0C40-0AA6-5A26AFE2469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6000"/>
                    </a14:imgEffect>
                  </a14:imgLayer>
                </a14:imgProps>
              </a:ext>
            </a:extLst>
          </a:blip>
          <a:stretch>
            <a:fillRect/>
          </a:stretch>
        </p:blipFill>
        <p:spPr>
          <a:xfrm>
            <a:off x="684307" y="2609080"/>
            <a:ext cx="3651741" cy="2434494"/>
          </a:xfrm>
          <a:prstGeom prst="rect">
            <a:avLst/>
          </a:prstGeom>
        </p:spPr>
      </p:pic>
      <p:sp>
        <p:nvSpPr>
          <p:cNvPr id="12" name="TextBox 11">
            <a:extLst>
              <a:ext uri="{FF2B5EF4-FFF2-40B4-BE49-F238E27FC236}">
                <a16:creationId xmlns:a16="http://schemas.microsoft.com/office/drawing/2014/main" id="{6526B9FA-A788-64D3-1B2D-938E73AC48B8}"/>
              </a:ext>
            </a:extLst>
          </p:cNvPr>
          <p:cNvSpPr txBox="1"/>
          <p:nvPr/>
        </p:nvSpPr>
        <p:spPr>
          <a:xfrm>
            <a:off x="668497" y="5522800"/>
            <a:ext cx="3611400" cy="707886"/>
          </a:xfrm>
          <a:prstGeom prst="rect">
            <a:avLst/>
          </a:prstGeom>
          <a:noFill/>
        </p:spPr>
        <p:txBody>
          <a:bodyPr wrap="square" rtlCol="0">
            <a:spAutoFit/>
          </a:bodyPr>
          <a:lstStyle/>
          <a:p>
            <a:pPr algn="ctr"/>
            <a:r>
              <a:rPr lang="en-AU" sz="2000" dirty="0">
                <a:solidFill>
                  <a:schemeClr val="bg1">
                    <a:lumMod val="65000"/>
                  </a:schemeClr>
                </a:solidFill>
              </a:rPr>
              <a:t>PHOTO BY JACK SHARP ON UNSPLASH</a:t>
            </a:r>
            <a:endParaRPr lang="en-US" sz="2000" dirty="0">
              <a:solidFill>
                <a:schemeClr val="bg1">
                  <a:lumMod val="65000"/>
                </a:schemeClr>
              </a:solidFill>
            </a:endParaRPr>
          </a:p>
        </p:txBody>
      </p:sp>
      <p:sp>
        <p:nvSpPr>
          <p:cNvPr id="8" name="Rounded Rectangle 7">
            <a:extLst>
              <a:ext uri="{FF2B5EF4-FFF2-40B4-BE49-F238E27FC236}">
                <a16:creationId xmlns:a16="http://schemas.microsoft.com/office/drawing/2014/main" id="{C5F417D4-2B7F-E57A-2ADC-4C36F94158FA}"/>
              </a:ext>
            </a:extLst>
          </p:cNvPr>
          <p:cNvSpPr/>
          <p:nvPr/>
        </p:nvSpPr>
        <p:spPr>
          <a:xfrm>
            <a:off x="4706914" y="2609080"/>
            <a:ext cx="6856934" cy="2434493"/>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i="1" dirty="0">
                <a:solidFill>
                  <a:schemeClr val="tx1"/>
                </a:solidFill>
              </a:rPr>
              <a:t>speaking the truth in love, we will grow to become in every respect the mature body of him who is the head, that is, Christ. </a:t>
            </a:r>
          </a:p>
          <a:p>
            <a:pPr algn="ctr"/>
            <a:endParaRPr lang="en-AU" sz="2400" i="1" dirty="0">
              <a:solidFill>
                <a:schemeClr val="tx1"/>
              </a:solidFill>
              <a:latin typeface="Avenir Book" panose="02000503020000020003" pitchFamily="2" charset="0"/>
            </a:endParaRPr>
          </a:p>
          <a:p>
            <a:pPr algn="ctr"/>
            <a:r>
              <a:rPr lang="en-AU" sz="2400" dirty="0">
                <a:solidFill>
                  <a:schemeClr val="tx1"/>
                </a:solidFill>
                <a:latin typeface="Avenir Book" panose="02000503020000020003" pitchFamily="2" charset="0"/>
              </a:rPr>
              <a:t>[EPHESIANS 4:15] </a:t>
            </a:r>
            <a:endParaRPr lang="en-US" sz="2400" dirty="0">
              <a:solidFill>
                <a:schemeClr val="tx1"/>
              </a:solidFill>
              <a:latin typeface="Avenir Book" panose="02000503020000020003" pitchFamily="2" charset="0"/>
            </a:endParaRPr>
          </a:p>
        </p:txBody>
      </p:sp>
      <p:sp>
        <p:nvSpPr>
          <p:cNvPr id="9" name="Google Shape;222;g123dfe64103_0_0">
            <a:extLst>
              <a:ext uri="{FF2B5EF4-FFF2-40B4-BE49-F238E27FC236}">
                <a16:creationId xmlns:a16="http://schemas.microsoft.com/office/drawing/2014/main" id="{0920CA66-D844-EB12-90E0-CEAC3F5A0136}"/>
              </a:ext>
            </a:extLst>
          </p:cNvPr>
          <p:cNvSpPr txBox="1"/>
          <p:nvPr/>
        </p:nvSpPr>
        <p:spPr>
          <a:xfrm>
            <a:off x="668497" y="5988264"/>
            <a:ext cx="10895351" cy="619200"/>
          </a:xfrm>
          <a:prstGeom prst="rect">
            <a:avLst/>
          </a:prstGeom>
          <a:noFill/>
          <a:ln>
            <a:noFill/>
          </a:ln>
        </p:spPr>
        <p:txBody>
          <a:bodyPr spcFirstLastPara="1" wrap="square" lIns="0" tIns="0" rIns="0" bIns="0" anchor="t" anchorCtr="0">
            <a:normAutofit/>
          </a:bodyPr>
          <a:lstStyle/>
          <a:p>
            <a:pPr algn="r">
              <a:buSzPct val="100000"/>
            </a:pPr>
            <a:r>
              <a:rPr lang="en-US" sz="2400" dirty="0">
                <a:solidFill>
                  <a:schemeClr val="bg1">
                    <a:lumMod val="65000"/>
                  </a:schemeClr>
                </a:solidFill>
                <a:latin typeface="Rockwell" panose="02060603020205020403" pitchFamily="18" charset="77"/>
              </a:rPr>
              <a:t>LOOKING BACK LIVING FORWARD</a:t>
            </a:r>
            <a:endParaRPr lang="en-US" sz="3200" i="1" dirty="0">
              <a:solidFill>
                <a:schemeClr val="bg1">
                  <a:lumMod val="65000"/>
                </a:schemeClr>
              </a:solidFill>
              <a:latin typeface="Rockwell" panose="02060603020205020403" pitchFamily="18" charset="77"/>
            </a:endParaRPr>
          </a:p>
        </p:txBody>
      </p:sp>
    </p:spTree>
    <p:extLst>
      <p:ext uri="{BB962C8B-B14F-4D97-AF65-F5344CB8AC3E}">
        <p14:creationId xmlns:p14="http://schemas.microsoft.com/office/powerpoint/2010/main" val="1409385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648324" y="164890"/>
            <a:ext cx="10895352" cy="1841455"/>
          </a:xfrm>
        </p:spPr>
        <p:txBody>
          <a:bodyPr>
            <a:normAutofit fontScale="40000" lnSpcReduction="20000"/>
          </a:bodyPr>
          <a:lstStyle/>
          <a:p>
            <a:pPr marL="0" indent="0">
              <a:spcBef>
                <a:spcPts val="0"/>
              </a:spcBef>
              <a:buNone/>
            </a:pPr>
            <a:r>
              <a:rPr lang="en-US" sz="8600" i="1" dirty="0">
                <a:solidFill>
                  <a:schemeClr val="bg1"/>
                </a:solidFill>
                <a:latin typeface="Rockwell" panose="02060603020205020403" pitchFamily="18" charset="77"/>
              </a:rPr>
              <a:t>Believers in Jesus may sometimes continue the prophetic legacy  </a:t>
            </a:r>
            <a:r>
              <a:rPr lang="en-US" sz="10000" b="1" i="1" dirty="0">
                <a:solidFill>
                  <a:schemeClr val="accent4">
                    <a:lumMod val="20000"/>
                    <a:lumOff val="80000"/>
                  </a:schemeClr>
                </a:solidFill>
                <a:latin typeface="Rockwell" panose="02060603020205020403" pitchFamily="18" charset="77"/>
              </a:rPr>
              <a:t>IN THE CHURCH </a:t>
            </a:r>
            <a:r>
              <a:rPr lang="en-US" sz="9600" i="1" dirty="0">
                <a:solidFill>
                  <a:schemeClr val="bg1"/>
                </a:solidFill>
                <a:latin typeface="Rockwell" panose="02060603020205020403" pitchFamily="18" charset="77"/>
              </a:rPr>
              <a:t>by speaking about people’s futures insightfully (FORETELLING)</a:t>
            </a:r>
          </a:p>
          <a:p>
            <a:pPr marL="114300" indent="0">
              <a:lnSpc>
                <a:spcPct val="100000"/>
              </a:lnSpc>
              <a:buNone/>
            </a:pPr>
            <a:endParaRPr lang="en-AU" sz="1400" b="1" dirty="0">
              <a:solidFill>
                <a:schemeClr val="bg1"/>
              </a:solidFill>
              <a:latin typeface="Avenir Book" panose="02000503020000020003" pitchFamily="2" charset="0"/>
            </a:endParaRPr>
          </a:p>
        </p:txBody>
      </p:sp>
      <p:sp>
        <p:nvSpPr>
          <p:cNvPr id="6" name="Google Shape;222;g123dfe64103_0_0">
            <a:extLst>
              <a:ext uri="{FF2B5EF4-FFF2-40B4-BE49-F238E27FC236}">
                <a16:creationId xmlns:a16="http://schemas.microsoft.com/office/drawing/2014/main" id="{046A39AF-369A-8117-4617-1A82BE72CBD0}"/>
              </a:ext>
            </a:extLst>
          </p:cNvPr>
          <p:cNvSpPr txBox="1"/>
          <p:nvPr/>
        </p:nvSpPr>
        <p:spPr>
          <a:xfrm>
            <a:off x="668497" y="6206836"/>
            <a:ext cx="10895351" cy="400628"/>
          </a:xfrm>
          <a:prstGeom prst="rect">
            <a:avLst/>
          </a:prstGeom>
          <a:noFill/>
          <a:ln>
            <a:noFill/>
          </a:ln>
        </p:spPr>
        <p:txBody>
          <a:bodyPr spcFirstLastPara="1" wrap="square" lIns="0" tIns="0" rIns="0" bIns="0" anchor="t" anchorCtr="0">
            <a:normAutofit/>
          </a:bodyPr>
          <a:lstStyle/>
          <a:p>
            <a:pPr>
              <a:buSzPct val="100000"/>
            </a:pPr>
            <a:r>
              <a:rPr lang="en-US" sz="2400" dirty="0">
                <a:solidFill>
                  <a:schemeClr val="bg1">
                    <a:lumMod val="65000"/>
                  </a:schemeClr>
                </a:solidFill>
                <a:latin typeface="Rockwell" panose="02060603020205020403" pitchFamily="18" charset="77"/>
              </a:rPr>
              <a:t>LOOKING BACK LIVING FORWARD</a:t>
            </a:r>
            <a:endParaRPr lang="en-US" sz="3200" i="1" dirty="0">
              <a:solidFill>
                <a:schemeClr val="bg1">
                  <a:lumMod val="65000"/>
                </a:schemeClr>
              </a:solidFill>
              <a:latin typeface="Rockwell" panose="02060603020205020403" pitchFamily="18" charset="77"/>
            </a:endParaRPr>
          </a:p>
        </p:txBody>
      </p:sp>
      <p:sp>
        <p:nvSpPr>
          <p:cNvPr id="3" name="Rectangle 2">
            <a:extLst>
              <a:ext uri="{FF2B5EF4-FFF2-40B4-BE49-F238E27FC236}">
                <a16:creationId xmlns:a16="http://schemas.microsoft.com/office/drawing/2014/main" id="{63AD0CD0-B444-E107-93EB-383A49B1F629}"/>
              </a:ext>
            </a:extLst>
          </p:cNvPr>
          <p:cNvSpPr/>
          <p:nvPr/>
        </p:nvSpPr>
        <p:spPr>
          <a:xfrm>
            <a:off x="648325" y="2278505"/>
            <a:ext cx="3868258" cy="3126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tx1"/>
              </a:solidFill>
              <a:latin typeface="Avenir Book" panose="02000503020000020003" pitchFamily="2" charset="0"/>
            </a:endParaRPr>
          </a:p>
          <a:p>
            <a:pPr algn="ctr"/>
            <a:endParaRPr lang="en-US" sz="4400" dirty="0">
              <a:solidFill>
                <a:schemeClr val="tx1"/>
              </a:solidFill>
              <a:latin typeface="Avenir Book" panose="02000503020000020003" pitchFamily="2" charset="0"/>
            </a:endParaRPr>
          </a:p>
          <a:p>
            <a:pPr algn="ctr"/>
            <a:endParaRPr lang="en-US" sz="4400" dirty="0">
              <a:solidFill>
                <a:schemeClr val="tx1"/>
              </a:solidFill>
              <a:latin typeface="Avenir Book" panose="02000503020000020003" pitchFamily="2" charset="0"/>
            </a:endParaRPr>
          </a:p>
          <a:p>
            <a:pPr algn="ctr"/>
            <a:endParaRPr lang="en-US" sz="4400" dirty="0">
              <a:solidFill>
                <a:schemeClr val="tx1"/>
              </a:solidFill>
              <a:latin typeface="Avenir Book" panose="02000503020000020003" pitchFamily="2" charset="0"/>
            </a:endParaRPr>
          </a:p>
          <a:p>
            <a:pPr algn="ctr"/>
            <a:r>
              <a:rPr lang="en-US" sz="3200" dirty="0">
                <a:solidFill>
                  <a:schemeClr val="tx1"/>
                </a:solidFill>
                <a:latin typeface="Avenir Book" panose="02000503020000020003" pitchFamily="2" charset="0"/>
              </a:rPr>
              <a:t>presumption</a:t>
            </a:r>
          </a:p>
          <a:p>
            <a:pPr algn="ctr"/>
            <a:r>
              <a:rPr lang="en-US" sz="3200" dirty="0">
                <a:solidFill>
                  <a:schemeClr val="tx1"/>
                </a:solidFill>
                <a:latin typeface="Avenir Book" panose="02000503020000020003" pitchFamily="2" charset="0"/>
              </a:rPr>
              <a:t>and</a:t>
            </a:r>
          </a:p>
          <a:p>
            <a:pPr algn="ctr"/>
            <a:r>
              <a:rPr lang="en-US" sz="3200" dirty="0">
                <a:solidFill>
                  <a:schemeClr val="tx1"/>
                </a:solidFill>
                <a:latin typeface="Avenir Book" panose="02000503020000020003" pitchFamily="2" charset="0"/>
              </a:rPr>
              <a:t>personal agendas</a:t>
            </a:r>
          </a:p>
          <a:p>
            <a:pPr algn="ctr"/>
            <a:endParaRPr lang="en-US" sz="4400" dirty="0">
              <a:solidFill>
                <a:schemeClr val="tx1"/>
              </a:solidFill>
              <a:latin typeface="Avenir Book" panose="02000503020000020003" pitchFamily="2" charset="0"/>
            </a:endParaRPr>
          </a:p>
          <a:p>
            <a:pPr algn="ctr"/>
            <a:endParaRPr lang="en-US" sz="4400" dirty="0">
              <a:solidFill>
                <a:schemeClr val="tx1"/>
              </a:solidFill>
              <a:latin typeface="Avenir Book" panose="02000503020000020003" pitchFamily="2" charset="0"/>
            </a:endParaRPr>
          </a:p>
        </p:txBody>
      </p:sp>
      <p:sp>
        <p:nvSpPr>
          <p:cNvPr id="5" name="Rectangle 4">
            <a:extLst>
              <a:ext uri="{FF2B5EF4-FFF2-40B4-BE49-F238E27FC236}">
                <a16:creationId xmlns:a16="http://schemas.microsoft.com/office/drawing/2014/main" id="{C4EF3F1E-1DAF-038E-FAB8-F14AF1084601}"/>
              </a:ext>
            </a:extLst>
          </p:cNvPr>
          <p:cNvSpPr/>
          <p:nvPr/>
        </p:nvSpPr>
        <p:spPr>
          <a:xfrm>
            <a:off x="809470" y="2413417"/>
            <a:ext cx="3540858" cy="101558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22225">
                  <a:solidFill>
                    <a:schemeClr val="accent2"/>
                  </a:solidFill>
                  <a:prstDash val="solid"/>
                </a:ln>
                <a:solidFill>
                  <a:schemeClr val="bg1"/>
                </a:solidFill>
                <a:latin typeface="Avenir Black" panose="02000503020000020003" pitchFamily="2" charset="0"/>
              </a:rPr>
              <a:t>DANGER</a:t>
            </a:r>
          </a:p>
        </p:txBody>
      </p:sp>
      <p:sp>
        <p:nvSpPr>
          <p:cNvPr id="7" name="Rectangle 6">
            <a:extLst>
              <a:ext uri="{FF2B5EF4-FFF2-40B4-BE49-F238E27FC236}">
                <a16:creationId xmlns:a16="http://schemas.microsoft.com/office/drawing/2014/main" id="{6C86D0D3-315F-0B9A-7A6B-130EBB583421}"/>
              </a:ext>
            </a:extLst>
          </p:cNvPr>
          <p:cNvSpPr/>
          <p:nvPr/>
        </p:nvSpPr>
        <p:spPr>
          <a:xfrm>
            <a:off x="4511473" y="2006345"/>
            <a:ext cx="2789870" cy="3535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t>∴</a:t>
            </a:r>
          </a:p>
          <a:p>
            <a:pPr algn="ctr"/>
            <a:r>
              <a:rPr lang="en-US" sz="3200" b="1" dirty="0">
                <a:latin typeface="Avenir Book" panose="02000503020000020003" pitchFamily="2" charset="0"/>
              </a:rPr>
              <a:t>they must pass communal testing</a:t>
            </a:r>
          </a:p>
        </p:txBody>
      </p:sp>
      <p:sp>
        <p:nvSpPr>
          <p:cNvPr id="11" name="Rounded Rectangle 10">
            <a:extLst>
              <a:ext uri="{FF2B5EF4-FFF2-40B4-BE49-F238E27FC236}">
                <a16:creationId xmlns:a16="http://schemas.microsoft.com/office/drawing/2014/main" id="{8AB5DF59-7943-0D1F-82B1-D997512F32A2}"/>
              </a:ext>
            </a:extLst>
          </p:cNvPr>
          <p:cNvSpPr/>
          <p:nvPr/>
        </p:nvSpPr>
        <p:spPr>
          <a:xfrm>
            <a:off x="7301343" y="2278505"/>
            <a:ext cx="4393299" cy="3126440"/>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i="1" dirty="0">
                <a:solidFill>
                  <a:schemeClr val="tx1"/>
                </a:solidFill>
                <a:latin typeface="Avenir Book" panose="02000503020000020003" pitchFamily="2" charset="0"/>
              </a:rPr>
              <a:t>The spirits of prophets are subject to the control of prophets</a:t>
            </a:r>
            <a:endParaRPr lang="en-AU" i="1" dirty="0">
              <a:solidFill>
                <a:schemeClr val="tx1"/>
              </a:solidFill>
              <a:latin typeface="Avenir Book" panose="02000503020000020003" pitchFamily="2" charset="0"/>
            </a:endParaRPr>
          </a:p>
          <a:p>
            <a:pPr algn="ctr"/>
            <a:endParaRPr lang="en-AU" sz="2400" dirty="0">
              <a:solidFill>
                <a:schemeClr val="tx1"/>
              </a:solidFill>
              <a:latin typeface="Avenir Book" panose="02000503020000020003" pitchFamily="2" charset="0"/>
            </a:endParaRPr>
          </a:p>
          <a:p>
            <a:pPr algn="ctr"/>
            <a:r>
              <a:rPr lang="en-AU" sz="2400" dirty="0">
                <a:solidFill>
                  <a:schemeClr val="tx1"/>
                </a:solidFill>
                <a:latin typeface="Avenir Book" panose="02000503020000020003" pitchFamily="2" charset="0"/>
              </a:rPr>
              <a:t>[1 CORINTHIANS 14:32] </a:t>
            </a:r>
            <a:endParaRPr lang="en-US"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759018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g123dfe64103_0_0"/>
          <p:cNvSpPr txBox="1"/>
          <p:nvPr/>
        </p:nvSpPr>
        <p:spPr>
          <a:xfrm>
            <a:off x="720000" y="161850"/>
            <a:ext cx="10895351" cy="619200"/>
          </a:xfrm>
          <a:prstGeom prst="rect">
            <a:avLst/>
          </a:prstGeom>
          <a:noFill/>
          <a:ln>
            <a:noFill/>
          </a:ln>
        </p:spPr>
        <p:txBody>
          <a:bodyPr spcFirstLastPara="1" wrap="square" lIns="0" tIns="0" rIns="0" bIns="0" anchor="t" anchorCtr="0">
            <a:normAutofit lnSpcReduction="10000"/>
          </a:bodyPr>
          <a:lstStyle/>
          <a:p>
            <a:pPr>
              <a:buSzPct val="100000"/>
            </a:pPr>
            <a:r>
              <a:rPr lang="en-US" sz="4100" i="1" dirty="0">
                <a:solidFill>
                  <a:schemeClr val="bg1"/>
                </a:solidFill>
                <a:latin typeface="Rockwell" panose="02060603020205020403" pitchFamily="18" charset="77"/>
              </a:rPr>
              <a:t>Continuing the prophetic legacy</a:t>
            </a:r>
            <a:endParaRPr lang="en-US" sz="3200" i="1" dirty="0">
              <a:solidFill>
                <a:schemeClr val="bg1"/>
              </a:solidFill>
              <a:latin typeface="Rockwell" panose="02060603020205020403" pitchFamily="18" charset="77"/>
            </a:endParaRPr>
          </a:p>
        </p:txBody>
      </p:sp>
      <p:pic>
        <p:nvPicPr>
          <p:cNvPr id="8" name="Picture 7" descr="A picture containing indoor&#10;&#10;Description automatically generated">
            <a:extLst>
              <a:ext uri="{FF2B5EF4-FFF2-40B4-BE49-F238E27FC236}">
                <a16:creationId xmlns:a16="http://schemas.microsoft.com/office/drawing/2014/main" id="{F8F493BD-9DF1-923C-FAA9-17BA20588E6C}"/>
              </a:ext>
            </a:extLst>
          </p:cNvPr>
          <p:cNvPicPr>
            <a:picLocks noChangeAspect="1"/>
          </p:cNvPicPr>
          <p:nvPr/>
        </p:nvPicPr>
        <p:blipFill rotWithShape="1">
          <a:blip r:embed="rId3"/>
          <a:srcRect l="21065" r="19052"/>
          <a:stretch/>
        </p:blipFill>
        <p:spPr>
          <a:xfrm>
            <a:off x="7585364" y="1620981"/>
            <a:ext cx="3980964" cy="4431985"/>
          </a:xfrm>
          <a:prstGeom prst="rect">
            <a:avLst/>
          </a:prstGeom>
        </p:spPr>
      </p:pic>
      <p:sp>
        <p:nvSpPr>
          <p:cNvPr id="6" name="Pentagon 5">
            <a:extLst>
              <a:ext uri="{FF2B5EF4-FFF2-40B4-BE49-F238E27FC236}">
                <a16:creationId xmlns:a16="http://schemas.microsoft.com/office/drawing/2014/main" id="{043D9D95-784B-A799-9987-9125F9BBE25D}"/>
              </a:ext>
            </a:extLst>
          </p:cNvPr>
          <p:cNvSpPr/>
          <p:nvPr/>
        </p:nvSpPr>
        <p:spPr>
          <a:xfrm>
            <a:off x="720000" y="1620982"/>
            <a:ext cx="9213709" cy="4377408"/>
          </a:xfrm>
          <a:prstGeom prst="homePlate">
            <a:avLst/>
          </a:prstGeom>
          <a:solidFill>
            <a:srgbClr val="528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720000" y="859609"/>
            <a:ext cx="10895351" cy="5193357"/>
          </a:xfrm>
        </p:spPr>
        <p:txBody>
          <a:bodyPr>
            <a:normAutofit fontScale="92500" lnSpcReduction="10000"/>
          </a:bodyPr>
          <a:lstStyle/>
          <a:p>
            <a:pPr marL="114300" indent="0">
              <a:buNone/>
            </a:pPr>
            <a:r>
              <a:rPr lang="en-AU" sz="3000" b="1" i="1" dirty="0">
                <a:solidFill>
                  <a:schemeClr val="accent4">
                    <a:lumMod val="20000"/>
                    <a:lumOff val="80000"/>
                  </a:schemeClr>
                </a:solidFill>
                <a:latin typeface="Avenir Book" panose="02000503020000020003" pitchFamily="2" charset="0"/>
              </a:rPr>
              <a:t>Be –</a:t>
            </a:r>
          </a:p>
          <a:p>
            <a:pPr marL="114300" indent="0">
              <a:buNone/>
            </a:pPr>
            <a:r>
              <a:rPr lang="en-AU" sz="3200" b="1" i="1" dirty="0">
                <a:solidFill>
                  <a:schemeClr val="accent4">
                    <a:lumMod val="20000"/>
                    <a:lumOff val="80000"/>
                  </a:schemeClr>
                </a:solidFill>
                <a:latin typeface="Avenir Book" panose="02000503020000020003" pitchFamily="2" charset="0"/>
              </a:rPr>
              <a:t>sensitive</a:t>
            </a:r>
            <a:r>
              <a:rPr lang="en-AU" sz="3200" b="1" i="1" dirty="0">
                <a:solidFill>
                  <a:schemeClr val="bg1"/>
                </a:solidFill>
                <a:latin typeface="Avenir Book" panose="02000503020000020003" pitchFamily="2" charset="0"/>
              </a:rPr>
              <a:t> </a:t>
            </a:r>
            <a:r>
              <a:rPr lang="en-AU" sz="3000" b="1" i="1" dirty="0">
                <a:solidFill>
                  <a:schemeClr val="bg1"/>
                </a:solidFill>
                <a:latin typeface="Avenir Book" panose="02000503020000020003" pitchFamily="2" charset="0"/>
              </a:rPr>
              <a:t>to God’s Spirit and his word</a:t>
            </a:r>
          </a:p>
          <a:p>
            <a:pPr marL="114300" indent="0">
              <a:buNone/>
            </a:pPr>
            <a:r>
              <a:rPr lang="en-AU" sz="3200" b="1" i="1" dirty="0">
                <a:solidFill>
                  <a:schemeClr val="accent4">
                    <a:lumMod val="20000"/>
                    <a:lumOff val="80000"/>
                  </a:schemeClr>
                </a:solidFill>
                <a:latin typeface="Avenir Book" panose="02000503020000020003" pitchFamily="2" charset="0"/>
              </a:rPr>
              <a:t>alert</a:t>
            </a:r>
            <a:r>
              <a:rPr lang="en-AU" sz="3000" b="1" i="1" dirty="0">
                <a:solidFill>
                  <a:schemeClr val="bg1"/>
                </a:solidFill>
                <a:latin typeface="Avenir Book" panose="02000503020000020003" pitchFamily="2" charset="0"/>
              </a:rPr>
              <a:t> to your context </a:t>
            </a:r>
          </a:p>
          <a:p>
            <a:pPr marL="114300" indent="0">
              <a:buNone/>
            </a:pPr>
            <a:r>
              <a:rPr lang="en-AU" sz="3200" b="1" i="1" dirty="0">
                <a:solidFill>
                  <a:schemeClr val="accent4">
                    <a:lumMod val="20000"/>
                    <a:lumOff val="80000"/>
                  </a:schemeClr>
                </a:solidFill>
                <a:latin typeface="Avenir Book" panose="02000503020000020003" pitchFamily="2" charset="0"/>
              </a:rPr>
              <a:t>thoughtfu</a:t>
            </a:r>
            <a:r>
              <a:rPr lang="en-AU" sz="3000" b="1" i="1" dirty="0">
                <a:solidFill>
                  <a:schemeClr val="bg1"/>
                </a:solidFill>
                <a:latin typeface="Avenir Book" panose="02000503020000020003" pitchFamily="2" charset="0"/>
              </a:rPr>
              <a:t>l about how to act in the context</a:t>
            </a:r>
          </a:p>
          <a:p>
            <a:pPr marL="114300" indent="0">
              <a:buNone/>
            </a:pPr>
            <a:r>
              <a:rPr lang="en-AU" sz="3500" b="1" i="1" dirty="0">
                <a:solidFill>
                  <a:schemeClr val="accent4">
                    <a:lumMod val="20000"/>
                    <a:lumOff val="80000"/>
                  </a:schemeClr>
                </a:solidFill>
                <a:latin typeface="Avenir Book" panose="02000503020000020003" pitchFamily="2" charset="0"/>
              </a:rPr>
              <a:t>ready</a:t>
            </a:r>
            <a:r>
              <a:rPr lang="en-AU" sz="3000" b="1" i="1" dirty="0">
                <a:solidFill>
                  <a:schemeClr val="bg1"/>
                </a:solidFill>
                <a:latin typeface="Avenir Book" panose="02000503020000020003" pitchFamily="2" charset="0"/>
              </a:rPr>
              <a:t> to speak the good news at any time</a:t>
            </a:r>
          </a:p>
          <a:p>
            <a:pPr marL="114300" indent="0">
              <a:buNone/>
            </a:pPr>
            <a:r>
              <a:rPr lang="en-AU" sz="3200" b="1" i="1" dirty="0">
                <a:solidFill>
                  <a:schemeClr val="accent4">
                    <a:lumMod val="20000"/>
                    <a:lumOff val="80000"/>
                  </a:schemeClr>
                </a:solidFill>
                <a:latin typeface="Avenir Book" panose="02000503020000020003" pitchFamily="2" charset="0"/>
              </a:rPr>
              <a:t>willing</a:t>
            </a:r>
            <a:r>
              <a:rPr lang="en-AU" sz="3000" b="1" i="1" dirty="0">
                <a:solidFill>
                  <a:schemeClr val="bg1"/>
                </a:solidFill>
                <a:latin typeface="Avenir Book" panose="02000503020000020003" pitchFamily="2" charset="0"/>
              </a:rPr>
              <a:t> to do whatever God asks, whatever the cost</a:t>
            </a:r>
          </a:p>
          <a:p>
            <a:pPr marL="114300" indent="0">
              <a:buNone/>
            </a:pPr>
            <a:r>
              <a:rPr lang="en-AU" sz="3200" b="1" i="1" dirty="0">
                <a:solidFill>
                  <a:schemeClr val="accent4">
                    <a:lumMod val="20000"/>
                    <a:lumOff val="80000"/>
                  </a:schemeClr>
                </a:solidFill>
                <a:latin typeface="Avenir Book" panose="02000503020000020003" pitchFamily="2" charset="0"/>
              </a:rPr>
              <a:t>prepared</a:t>
            </a:r>
            <a:r>
              <a:rPr lang="en-AU" sz="3000" b="1" i="1" dirty="0">
                <a:solidFill>
                  <a:schemeClr val="bg1"/>
                </a:solidFill>
                <a:latin typeface="Avenir Book" panose="02000503020000020003" pitchFamily="2" charset="0"/>
              </a:rPr>
              <a:t> for challenges</a:t>
            </a:r>
          </a:p>
          <a:p>
            <a:pPr marL="114300" indent="0">
              <a:buNone/>
            </a:pPr>
            <a:r>
              <a:rPr lang="en-AU" sz="3200" b="1" i="1" dirty="0">
                <a:solidFill>
                  <a:schemeClr val="accent4">
                    <a:lumMod val="20000"/>
                    <a:lumOff val="80000"/>
                  </a:schemeClr>
                </a:solidFill>
                <a:latin typeface="Avenir Book" panose="02000503020000020003" pitchFamily="2" charset="0"/>
              </a:rPr>
              <a:t>open</a:t>
            </a:r>
            <a:r>
              <a:rPr lang="en-AU" sz="3000" b="1" i="1" dirty="0">
                <a:solidFill>
                  <a:schemeClr val="bg1"/>
                </a:solidFill>
                <a:latin typeface="Avenir Book" panose="02000503020000020003" pitchFamily="2" charset="0"/>
              </a:rPr>
              <a:t> to accountability</a:t>
            </a:r>
          </a:p>
        </p:txBody>
      </p:sp>
      <p:sp>
        <p:nvSpPr>
          <p:cNvPr id="10" name="Google Shape;222;g123dfe64103_0_0">
            <a:extLst>
              <a:ext uri="{FF2B5EF4-FFF2-40B4-BE49-F238E27FC236}">
                <a16:creationId xmlns:a16="http://schemas.microsoft.com/office/drawing/2014/main" id="{EF893809-048F-143B-C6ED-2F73F69801F3}"/>
              </a:ext>
            </a:extLst>
          </p:cNvPr>
          <p:cNvSpPr txBox="1"/>
          <p:nvPr/>
        </p:nvSpPr>
        <p:spPr>
          <a:xfrm>
            <a:off x="668497" y="6206836"/>
            <a:ext cx="10895351" cy="400628"/>
          </a:xfrm>
          <a:prstGeom prst="rect">
            <a:avLst/>
          </a:prstGeom>
          <a:noFill/>
          <a:ln>
            <a:noFill/>
          </a:ln>
        </p:spPr>
        <p:txBody>
          <a:bodyPr spcFirstLastPara="1" wrap="square" lIns="0" tIns="0" rIns="0" bIns="0" anchor="t" anchorCtr="0">
            <a:normAutofit/>
          </a:bodyPr>
          <a:lstStyle/>
          <a:p>
            <a:pPr algn="r">
              <a:buSzPct val="100000"/>
            </a:pPr>
            <a:r>
              <a:rPr lang="en-US" sz="2400" dirty="0">
                <a:solidFill>
                  <a:schemeClr val="bg1">
                    <a:lumMod val="65000"/>
                  </a:schemeClr>
                </a:solidFill>
                <a:latin typeface="Rockwell" panose="02060603020205020403" pitchFamily="18" charset="77"/>
              </a:rPr>
              <a:t>LOOKING BACK LIVING FORWARD</a:t>
            </a:r>
            <a:endParaRPr lang="en-US" sz="3200" i="1" dirty="0">
              <a:solidFill>
                <a:schemeClr val="bg1">
                  <a:lumMod val="65000"/>
                </a:schemeClr>
              </a:solidFill>
              <a:latin typeface="Rockwell" panose="02060603020205020403" pitchFamily="18" charset="77"/>
            </a:endParaRPr>
          </a:p>
        </p:txBody>
      </p:sp>
    </p:spTree>
    <p:extLst>
      <p:ext uri="{BB962C8B-B14F-4D97-AF65-F5344CB8AC3E}">
        <p14:creationId xmlns:p14="http://schemas.microsoft.com/office/powerpoint/2010/main" val="414127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03" name="Google Shape;203;p7"/>
          <p:cNvSpPr/>
          <p:nvPr/>
        </p:nvSpPr>
        <p:spPr>
          <a:xfrm>
            <a:off x="0" y="0"/>
            <a:ext cx="12192000" cy="6858000"/>
          </a:xfrm>
          <a:prstGeom prst="rect">
            <a:avLst/>
          </a:prstGeom>
          <a:solidFill>
            <a:srgbClr val="134B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04" name="Google Shape;204;p7"/>
          <p:cNvSpPr txBox="1">
            <a:spLocks noGrp="1"/>
          </p:cNvSpPr>
          <p:nvPr>
            <p:ph type="ctrTitle"/>
          </p:nvPr>
        </p:nvSpPr>
        <p:spPr>
          <a:xfrm>
            <a:off x="745000" y="921601"/>
            <a:ext cx="5015638" cy="1338678"/>
          </a:xfrm>
          <a:prstGeom prst="rect">
            <a:avLst/>
          </a:prstGeom>
          <a:noFill/>
          <a:ln>
            <a:noFill/>
          </a:ln>
        </p:spPr>
        <p:txBody>
          <a:bodyPr spcFirstLastPara="1" wrap="square" lIns="0" tIns="0" rIns="0" bIns="0" anchor="b" anchorCtr="0">
            <a:normAutofit/>
          </a:bodyPr>
          <a:lstStyle/>
          <a:p>
            <a:pPr marL="0" lvl="0" indent="0" rtl="0">
              <a:lnSpc>
                <a:spcPct val="100000"/>
              </a:lnSpc>
              <a:spcBef>
                <a:spcPts val="0"/>
              </a:spcBef>
              <a:spcAft>
                <a:spcPts val="0"/>
              </a:spcAft>
              <a:buClr>
                <a:schemeClr val="lt1"/>
              </a:buClr>
              <a:buSzPct val="100000"/>
              <a:buFont typeface="Rockwell"/>
              <a:buNone/>
            </a:pPr>
            <a:r>
              <a:rPr lang="en-US" sz="4000" dirty="0"/>
              <a:t>Looking Back </a:t>
            </a:r>
            <a:br>
              <a:rPr lang="en-US" sz="4000" dirty="0"/>
            </a:br>
            <a:r>
              <a:rPr lang="en-US" sz="4000" dirty="0"/>
              <a:t>Living Forward</a:t>
            </a:r>
            <a:endParaRPr sz="4000" dirty="0"/>
          </a:p>
        </p:txBody>
      </p:sp>
      <p:sp>
        <p:nvSpPr>
          <p:cNvPr id="205" name="Google Shape;205;p7"/>
          <p:cNvSpPr txBox="1">
            <a:spLocks noGrp="1"/>
          </p:cNvSpPr>
          <p:nvPr>
            <p:ph type="subTitle" idx="1"/>
          </p:nvPr>
        </p:nvSpPr>
        <p:spPr>
          <a:xfrm>
            <a:off x="745000" y="2374301"/>
            <a:ext cx="5015638" cy="925057"/>
          </a:xfrm>
          <a:prstGeom prst="rect">
            <a:avLst/>
          </a:prstGeom>
          <a:noFill/>
          <a:ln>
            <a:noFill/>
          </a:ln>
        </p:spPr>
        <p:txBody>
          <a:bodyPr spcFirstLastPara="1" wrap="square" lIns="0" tIns="0" rIns="0" bIns="0" anchor="t" anchorCtr="0">
            <a:normAutofit/>
          </a:bodyPr>
          <a:lstStyle/>
          <a:p>
            <a:pPr marL="0" lvl="0" indent="0" algn="ctr" rtl="0">
              <a:lnSpc>
                <a:spcPct val="120000"/>
              </a:lnSpc>
              <a:spcBef>
                <a:spcPts val="0"/>
              </a:spcBef>
              <a:spcAft>
                <a:spcPts val="0"/>
              </a:spcAft>
              <a:buSzPts val="2400"/>
              <a:buNone/>
            </a:pPr>
            <a:r>
              <a:rPr lang="en-US" sz="2400" dirty="0"/>
              <a:t>Lessons for today, learned from   Old Testament Prophets</a:t>
            </a:r>
            <a:endParaRPr sz="2400" dirty="0"/>
          </a:p>
        </p:txBody>
      </p:sp>
      <p:grpSp>
        <p:nvGrpSpPr>
          <p:cNvPr id="206" name="Google Shape;206;p7"/>
          <p:cNvGrpSpPr/>
          <p:nvPr/>
        </p:nvGrpSpPr>
        <p:grpSpPr>
          <a:xfrm>
            <a:off x="1925914" y="286753"/>
            <a:ext cx="2172608" cy="771782"/>
            <a:chOff x="4475991" y="462098"/>
            <a:chExt cx="3102496" cy="1102109"/>
          </a:xfrm>
        </p:grpSpPr>
        <p:sp>
          <p:nvSpPr>
            <p:cNvPr id="207" name="Google Shape;207;p7"/>
            <p:cNvSpPr/>
            <p:nvPr/>
          </p:nvSpPr>
          <p:spPr>
            <a:xfrm rot="600114">
              <a:off x="4532666" y="754398"/>
              <a:ext cx="694205" cy="713383"/>
            </a:xfrm>
            <a:custGeom>
              <a:avLst/>
              <a:gdLst/>
              <a:ahLst/>
              <a:cxnLst/>
              <a:rect l="l" t="t" r="r" b="b"/>
              <a:pathLst>
                <a:path w="58" h="60" extrusionOk="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208" name="Google Shape;208;p7"/>
            <p:cNvSpPr/>
            <p:nvPr/>
          </p:nvSpPr>
          <p:spPr>
            <a:xfrm rot="600114">
              <a:off x="5791465" y="505937"/>
              <a:ext cx="587404" cy="943792"/>
            </a:xfrm>
            <a:custGeom>
              <a:avLst/>
              <a:gdLst/>
              <a:ahLst/>
              <a:cxnLst/>
              <a:rect l="l" t="t" r="r" b="b"/>
              <a:pathLst>
                <a:path w="49" h="79" extrusionOk="0">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209" name="Google Shape;209;p7"/>
            <p:cNvSpPr/>
            <p:nvPr/>
          </p:nvSpPr>
          <p:spPr>
            <a:xfrm rot="600114">
              <a:off x="7087193" y="757585"/>
              <a:ext cx="427203" cy="775416"/>
            </a:xfrm>
            <a:custGeom>
              <a:avLst/>
              <a:gdLst/>
              <a:ahLst/>
              <a:cxnLst/>
              <a:rect l="l" t="t" r="r" b="b"/>
              <a:pathLst>
                <a:path w="36" h="65" extrusionOk="0">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grpSp>
      <p:grpSp>
        <p:nvGrpSpPr>
          <p:cNvPr id="210" name="Google Shape;210;p7"/>
          <p:cNvGrpSpPr/>
          <p:nvPr/>
        </p:nvGrpSpPr>
        <p:grpSpPr>
          <a:xfrm>
            <a:off x="1965597" y="5450653"/>
            <a:ext cx="2218352" cy="641300"/>
            <a:chOff x="4475992" y="5003195"/>
            <a:chExt cx="3167821" cy="915780"/>
          </a:xfrm>
        </p:grpSpPr>
        <p:sp>
          <p:nvSpPr>
            <p:cNvPr id="211" name="Google Shape;211;p7"/>
            <p:cNvSpPr/>
            <p:nvPr/>
          </p:nvSpPr>
          <p:spPr>
            <a:xfrm rot="5400000">
              <a:off x="5690691" y="5352589"/>
              <a:ext cx="749228" cy="383544"/>
            </a:xfrm>
            <a:custGeom>
              <a:avLst/>
              <a:gdLst/>
              <a:ahLst/>
              <a:cxnLst/>
              <a:rect l="l" t="t" r="r" b="b"/>
              <a:pathLst>
                <a:path w="66" h="34" extrusionOk="0">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212" name="Google Shape;212;p7"/>
            <p:cNvSpPr/>
            <p:nvPr/>
          </p:nvSpPr>
          <p:spPr>
            <a:xfrm rot="6274527">
              <a:off x="6910134" y="5062687"/>
              <a:ext cx="647637" cy="678578"/>
            </a:xfrm>
            <a:custGeom>
              <a:avLst/>
              <a:gdLst/>
              <a:ahLst/>
              <a:cxnLst/>
              <a:rect l="l" t="t" r="r" b="b"/>
              <a:pathLst>
                <a:path w="57" h="60" extrusionOk="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213" name="Google Shape;213;p7"/>
            <p:cNvSpPr/>
            <p:nvPr/>
          </p:nvSpPr>
          <p:spPr>
            <a:xfrm rot="4430858">
              <a:off x="4571743" y="5071596"/>
              <a:ext cx="626472" cy="670149"/>
            </a:xfrm>
            <a:custGeom>
              <a:avLst/>
              <a:gdLst/>
              <a:ahLst/>
              <a:cxnLst/>
              <a:rect l="l" t="t" r="r" b="b"/>
              <a:pathLst>
                <a:path w="55" h="59" extrusionOk="0">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grpSp>
      <p:pic>
        <p:nvPicPr>
          <p:cNvPr id="214" name="Google Shape;214;p7"/>
          <p:cNvPicPr preferRelativeResize="0"/>
          <p:nvPr/>
        </p:nvPicPr>
        <p:blipFill rotWithShape="1">
          <a:blip r:embed="rId3">
            <a:alphaModFix/>
          </a:blip>
          <a:srcRect l="19218" r="30061" b="1"/>
          <a:stretch/>
        </p:blipFill>
        <p:spPr>
          <a:xfrm>
            <a:off x="6313088" y="602657"/>
            <a:ext cx="5326462" cy="5250743"/>
          </a:xfrm>
          <a:custGeom>
            <a:avLst/>
            <a:gdLst/>
            <a:ahLst/>
            <a:cxnLst/>
            <a:rect l="l" t="t" r="r" b="b"/>
            <a:pathLst>
              <a:path w="5326462" h="5250743" extrusionOk="0">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ln>
            <a:noFill/>
          </a:ln>
        </p:spPr>
      </p:pic>
      <p:sp>
        <p:nvSpPr>
          <p:cNvPr id="16" name="Google Shape;204;p7">
            <a:extLst>
              <a:ext uri="{FF2B5EF4-FFF2-40B4-BE49-F238E27FC236}">
                <a16:creationId xmlns:a16="http://schemas.microsoft.com/office/drawing/2014/main" id="{3E0CF687-5544-F17C-6CDD-63D975E85CEC}"/>
              </a:ext>
            </a:extLst>
          </p:cNvPr>
          <p:cNvSpPr txBox="1">
            <a:spLocks/>
          </p:cNvSpPr>
          <p:nvPr/>
        </p:nvSpPr>
        <p:spPr>
          <a:xfrm>
            <a:off x="394207" y="3293000"/>
            <a:ext cx="5918881" cy="161496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600"/>
              <a:buFont typeface="Rockwell"/>
              <a:buNone/>
              <a:defRPr sz="56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sz="4800" i="1" dirty="0">
                <a:solidFill>
                  <a:schemeClr val="accent4">
                    <a:lumMod val="20000"/>
                    <a:lumOff val="80000"/>
                  </a:schemeClr>
                </a:solidFill>
                <a:latin typeface="Avenir Book" panose="02000503020000020003" pitchFamily="2" charset="0"/>
              </a:rPr>
              <a:t>Continuing the Prophetic Legacy</a:t>
            </a:r>
          </a:p>
        </p:txBody>
      </p:sp>
      <p:sp>
        <p:nvSpPr>
          <p:cNvPr id="17" name="Google Shape;205;p7">
            <a:extLst>
              <a:ext uri="{FF2B5EF4-FFF2-40B4-BE49-F238E27FC236}">
                <a16:creationId xmlns:a16="http://schemas.microsoft.com/office/drawing/2014/main" id="{B4098258-1D72-6BF1-F060-F5506601434B}"/>
              </a:ext>
            </a:extLst>
          </p:cNvPr>
          <p:cNvSpPr txBox="1">
            <a:spLocks/>
          </p:cNvSpPr>
          <p:nvPr/>
        </p:nvSpPr>
        <p:spPr>
          <a:xfrm>
            <a:off x="469620" y="4874172"/>
            <a:ext cx="5326462" cy="551941"/>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ctr" rtl="0">
              <a:lnSpc>
                <a:spcPct val="120000"/>
              </a:lnSpc>
              <a:spcBef>
                <a:spcPts val="1000"/>
              </a:spcBef>
              <a:spcAft>
                <a:spcPts val="0"/>
              </a:spcAft>
              <a:buClr>
                <a:schemeClr val="accent4"/>
              </a:buClr>
              <a:buSzPts val="2800"/>
              <a:buFont typeface="Arial"/>
              <a:buNone/>
              <a:defRPr sz="2800" b="0" i="0" u="none" strike="noStrike" cap="none">
                <a:solidFill>
                  <a:schemeClr val="lt1"/>
                </a:solidFill>
                <a:latin typeface="Avenir"/>
                <a:ea typeface="Avenir"/>
                <a:cs typeface="Avenir"/>
                <a:sym typeface="Avenir"/>
              </a:defRPr>
            </a:lvl1pPr>
            <a:lvl2pPr marL="914400" marR="0" lvl="1" indent="-355600" algn="ctr" rtl="0">
              <a:lnSpc>
                <a:spcPct val="120000"/>
              </a:lnSpc>
              <a:spcBef>
                <a:spcPts val="500"/>
              </a:spcBef>
              <a:spcAft>
                <a:spcPts val="0"/>
              </a:spcAft>
              <a:buClr>
                <a:schemeClr val="accent4"/>
              </a:buClr>
              <a:buSzPts val="2000"/>
              <a:buFont typeface="Arial"/>
              <a:buNone/>
              <a:defRPr sz="2000" b="0" i="0" u="none" strike="noStrike" cap="none">
                <a:solidFill>
                  <a:schemeClr val="lt1"/>
                </a:solidFill>
                <a:latin typeface="Avenir"/>
                <a:ea typeface="Avenir"/>
                <a:cs typeface="Avenir"/>
                <a:sym typeface="Avenir"/>
              </a:defRPr>
            </a:lvl2pPr>
            <a:lvl3pPr marL="1371600" marR="0" lvl="2" indent="-355600" algn="ctr" rtl="0">
              <a:lnSpc>
                <a:spcPct val="120000"/>
              </a:lnSpc>
              <a:spcBef>
                <a:spcPts val="500"/>
              </a:spcBef>
              <a:spcAft>
                <a:spcPts val="0"/>
              </a:spcAft>
              <a:buClr>
                <a:schemeClr val="accent4"/>
              </a:buClr>
              <a:buSzPts val="1800"/>
              <a:buFont typeface="Arial"/>
              <a:buNone/>
              <a:defRPr sz="1800" b="0" i="0" u="none" strike="noStrike" cap="none">
                <a:solidFill>
                  <a:schemeClr val="lt1"/>
                </a:solidFill>
                <a:latin typeface="Avenir"/>
                <a:ea typeface="Avenir"/>
                <a:cs typeface="Avenir"/>
                <a:sym typeface="Avenir"/>
              </a:defRPr>
            </a:lvl3pPr>
            <a:lvl4pPr marL="1828800" marR="0" lvl="3" indent="-355600" algn="ctr" rtl="0">
              <a:lnSpc>
                <a:spcPct val="120000"/>
              </a:lnSpc>
              <a:spcBef>
                <a:spcPts val="500"/>
              </a:spcBef>
              <a:spcAft>
                <a:spcPts val="0"/>
              </a:spcAft>
              <a:buClr>
                <a:schemeClr val="accent4"/>
              </a:buClr>
              <a:buSzPts val="1600"/>
              <a:buFont typeface="Arial"/>
              <a:buNone/>
              <a:defRPr sz="1600" b="0" i="0" u="none" strike="noStrike" cap="none">
                <a:solidFill>
                  <a:schemeClr val="lt1"/>
                </a:solidFill>
                <a:latin typeface="Avenir"/>
                <a:ea typeface="Avenir"/>
                <a:cs typeface="Avenir"/>
                <a:sym typeface="Avenir"/>
              </a:defRPr>
            </a:lvl4pPr>
            <a:lvl5pPr marL="2286000" marR="0" lvl="4" indent="-355600" algn="ctr" rtl="0">
              <a:lnSpc>
                <a:spcPct val="120000"/>
              </a:lnSpc>
              <a:spcBef>
                <a:spcPts val="500"/>
              </a:spcBef>
              <a:spcAft>
                <a:spcPts val="0"/>
              </a:spcAft>
              <a:buClr>
                <a:schemeClr val="accent4"/>
              </a:buClr>
              <a:buSzPts val="1600"/>
              <a:buFont typeface="Arial"/>
              <a:buNone/>
              <a:defRPr sz="1600" b="0" i="0" u="none" strike="noStrike" cap="none">
                <a:solidFill>
                  <a:schemeClr val="lt1"/>
                </a:solidFill>
                <a:latin typeface="Avenir"/>
                <a:ea typeface="Avenir"/>
                <a:cs typeface="Avenir"/>
                <a:sym typeface="Avenir"/>
              </a:defRPr>
            </a:lvl5pPr>
            <a:lvl6pPr marL="2743200" marR="0" lvl="5"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venir"/>
                <a:ea typeface="Avenir"/>
                <a:cs typeface="Avenir"/>
                <a:sym typeface="Avenir"/>
              </a:defRPr>
            </a:lvl6pPr>
            <a:lvl7pPr marL="3200400" marR="0" lvl="6"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venir"/>
                <a:ea typeface="Avenir"/>
                <a:cs typeface="Avenir"/>
                <a:sym typeface="Avenir"/>
              </a:defRPr>
            </a:lvl7pPr>
            <a:lvl8pPr marL="3657600" marR="0" lvl="7"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venir"/>
                <a:ea typeface="Avenir"/>
                <a:cs typeface="Avenir"/>
                <a:sym typeface="Avenir"/>
              </a:defRPr>
            </a:lvl8pPr>
            <a:lvl9pPr marL="4114800" marR="0" lvl="8"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venir"/>
                <a:ea typeface="Avenir"/>
                <a:cs typeface="Avenir"/>
                <a:sym typeface="Avenir"/>
              </a:defRPr>
            </a:lvl9pPr>
          </a:lstStyle>
          <a:p>
            <a:pPr marL="0" indent="0">
              <a:spcBef>
                <a:spcPts val="0"/>
              </a:spcBef>
              <a:buSzPts val="2400"/>
            </a:pPr>
            <a:r>
              <a:rPr lang="en-US" sz="2400" b="1" dirty="0"/>
              <a:t>LUKE 4:14-24</a:t>
            </a:r>
          </a:p>
        </p:txBody>
      </p:sp>
    </p:spTree>
    <p:extLst>
      <p:ext uri="{BB962C8B-B14F-4D97-AF65-F5344CB8AC3E}">
        <p14:creationId xmlns:p14="http://schemas.microsoft.com/office/powerpoint/2010/main" val="149487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8078" y="510282"/>
            <a:ext cx="9819409" cy="3785652"/>
          </a:xfrm>
          <a:prstGeom prst="rect">
            <a:avLst/>
          </a:prstGeom>
        </p:spPr>
        <p:txBody>
          <a:bodyPr wrap="square">
            <a:spAutoFit/>
          </a:bodyPr>
          <a:lstStyle/>
          <a:p>
            <a:pPr marL="0" marR="3000" lvl="0" indent="0" algn="l" defTabSz="4572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Luke 4:14-24</a:t>
            </a:r>
          </a:p>
          <a:p>
            <a:pPr marL="0" marR="3000" lvl="0" indent="0" algn="l" defTabSz="4572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		20</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Then he rolled up the scroll, gave it back to the attendant and sat down. The eyes of everyone in the synagogue were fastened on him, </a:t>
            </a: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21</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and he began by saying to them, “Today this scripture is fulfilled in your hearing.”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	</a:t>
            </a:r>
            <a:endParaRPr kumimoji="0" lang="en-AU"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5491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01"/>
        <p:cNvGrpSpPr/>
        <p:nvPr/>
      </p:nvGrpSpPr>
      <p:grpSpPr>
        <a:xfrm>
          <a:off x="0" y="0"/>
          <a:ext cx="0" cy="0"/>
          <a:chOff x="0" y="0"/>
          <a:chExt cx="0" cy="0"/>
        </a:xfrm>
      </p:grpSpPr>
      <p:sp>
        <p:nvSpPr>
          <p:cNvPr id="202" name="Google Shape;202;p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03" name="Google Shape;203;p7"/>
          <p:cNvSpPr/>
          <p:nvPr/>
        </p:nvSpPr>
        <p:spPr>
          <a:xfrm>
            <a:off x="0" y="0"/>
            <a:ext cx="12192000" cy="6858000"/>
          </a:xfrm>
          <a:prstGeom prst="rect">
            <a:avLst/>
          </a:prstGeom>
          <a:solidFill>
            <a:srgbClr val="134B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04" name="Google Shape;204;p7"/>
          <p:cNvSpPr txBox="1">
            <a:spLocks noGrp="1"/>
          </p:cNvSpPr>
          <p:nvPr>
            <p:ph type="ctrTitle"/>
          </p:nvPr>
        </p:nvSpPr>
        <p:spPr>
          <a:xfrm>
            <a:off x="745000" y="921601"/>
            <a:ext cx="5015638" cy="1338678"/>
          </a:xfrm>
          <a:prstGeom prst="rect">
            <a:avLst/>
          </a:prstGeom>
          <a:noFill/>
          <a:ln>
            <a:noFill/>
          </a:ln>
        </p:spPr>
        <p:txBody>
          <a:bodyPr spcFirstLastPara="1" wrap="square" lIns="0" tIns="0" rIns="0" bIns="0" anchor="b" anchorCtr="0">
            <a:normAutofit/>
          </a:bodyPr>
          <a:lstStyle/>
          <a:p>
            <a:pPr marL="0" lvl="0" indent="0" rtl="0">
              <a:lnSpc>
                <a:spcPct val="100000"/>
              </a:lnSpc>
              <a:spcBef>
                <a:spcPts val="0"/>
              </a:spcBef>
              <a:spcAft>
                <a:spcPts val="0"/>
              </a:spcAft>
              <a:buClr>
                <a:schemeClr val="lt1"/>
              </a:buClr>
              <a:buSzPct val="100000"/>
              <a:buFont typeface="Rockwell"/>
              <a:buNone/>
            </a:pPr>
            <a:r>
              <a:rPr lang="en-US" sz="4000" dirty="0"/>
              <a:t>Looking Back </a:t>
            </a:r>
            <a:br>
              <a:rPr lang="en-US" sz="4000" dirty="0"/>
            </a:br>
            <a:r>
              <a:rPr lang="en-US" sz="4000" dirty="0"/>
              <a:t>Living Forward</a:t>
            </a:r>
            <a:endParaRPr sz="4000" dirty="0"/>
          </a:p>
        </p:txBody>
      </p:sp>
      <p:sp>
        <p:nvSpPr>
          <p:cNvPr id="205" name="Google Shape;205;p7"/>
          <p:cNvSpPr txBox="1">
            <a:spLocks noGrp="1"/>
          </p:cNvSpPr>
          <p:nvPr>
            <p:ph type="subTitle" idx="1"/>
          </p:nvPr>
        </p:nvSpPr>
        <p:spPr>
          <a:xfrm>
            <a:off x="745000" y="2374301"/>
            <a:ext cx="5015638" cy="925057"/>
          </a:xfrm>
          <a:prstGeom prst="rect">
            <a:avLst/>
          </a:prstGeom>
          <a:noFill/>
          <a:ln>
            <a:noFill/>
          </a:ln>
        </p:spPr>
        <p:txBody>
          <a:bodyPr spcFirstLastPara="1" wrap="square" lIns="0" tIns="0" rIns="0" bIns="0" anchor="t" anchorCtr="0">
            <a:normAutofit/>
          </a:bodyPr>
          <a:lstStyle/>
          <a:p>
            <a:pPr marL="0" lvl="0" indent="0" algn="ctr" rtl="0">
              <a:lnSpc>
                <a:spcPct val="120000"/>
              </a:lnSpc>
              <a:spcBef>
                <a:spcPts val="0"/>
              </a:spcBef>
              <a:spcAft>
                <a:spcPts val="0"/>
              </a:spcAft>
              <a:buSzPts val="2400"/>
              <a:buNone/>
            </a:pPr>
            <a:r>
              <a:rPr lang="en-US" sz="2400" dirty="0"/>
              <a:t>Lessons for today, learned from   Old Testament Prophets</a:t>
            </a:r>
            <a:endParaRPr sz="2400" dirty="0"/>
          </a:p>
        </p:txBody>
      </p:sp>
      <p:grpSp>
        <p:nvGrpSpPr>
          <p:cNvPr id="206" name="Google Shape;206;p7"/>
          <p:cNvGrpSpPr/>
          <p:nvPr/>
        </p:nvGrpSpPr>
        <p:grpSpPr>
          <a:xfrm>
            <a:off x="1925914" y="286753"/>
            <a:ext cx="2172608" cy="771782"/>
            <a:chOff x="4475991" y="462098"/>
            <a:chExt cx="3102496" cy="1102109"/>
          </a:xfrm>
        </p:grpSpPr>
        <p:sp>
          <p:nvSpPr>
            <p:cNvPr id="207" name="Google Shape;207;p7"/>
            <p:cNvSpPr/>
            <p:nvPr/>
          </p:nvSpPr>
          <p:spPr>
            <a:xfrm rot="600114">
              <a:off x="4532666" y="754398"/>
              <a:ext cx="694205" cy="713383"/>
            </a:xfrm>
            <a:custGeom>
              <a:avLst/>
              <a:gdLst/>
              <a:ahLst/>
              <a:cxnLst/>
              <a:rect l="l" t="t" r="r" b="b"/>
              <a:pathLst>
                <a:path w="58" h="60" extrusionOk="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208" name="Google Shape;208;p7"/>
            <p:cNvSpPr/>
            <p:nvPr/>
          </p:nvSpPr>
          <p:spPr>
            <a:xfrm rot="600114">
              <a:off x="5791465" y="505937"/>
              <a:ext cx="587404" cy="943792"/>
            </a:xfrm>
            <a:custGeom>
              <a:avLst/>
              <a:gdLst/>
              <a:ahLst/>
              <a:cxnLst/>
              <a:rect l="l" t="t" r="r" b="b"/>
              <a:pathLst>
                <a:path w="49" h="79" extrusionOk="0">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209" name="Google Shape;209;p7"/>
            <p:cNvSpPr/>
            <p:nvPr/>
          </p:nvSpPr>
          <p:spPr>
            <a:xfrm rot="600114">
              <a:off x="7087193" y="757585"/>
              <a:ext cx="427203" cy="775416"/>
            </a:xfrm>
            <a:custGeom>
              <a:avLst/>
              <a:gdLst/>
              <a:ahLst/>
              <a:cxnLst/>
              <a:rect l="l" t="t" r="r" b="b"/>
              <a:pathLst>
                <a:path w="36" h="65" extrusionOk="0">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grpSp>
      <p:grpSp>
        <p:nvGrpSpPr>
          <p:cNvPr id="210" name="Google Shape;210;p7"/>
          <p:cNvGrpSpPr/>
          <p:nvPr/>
        </p:nvGrpSpPr>
        <p:grpSpPr>
          <a:xfrm>
            <a:off x="1965597" y="5450653"/>
            <a:ext cx="2218352" cy="641300"/>
            <a:chOff x="4475992" y="5003195"/>
            <a:chExt cx="3167821" cy="915780"/>
          </a:xfrm>
        </p:grpSpPr>
        <p:sp>
          <p:nvSpPr>
            <p:cNvPr id="211" name="Google Shape;211;p7"/>
            <p:cNvSpPr/>
            <p:nvPr/>
          </p:nvSpPr>
          <p:spPr>
            <a:xfrm rot="5400000">
              <a:off x="5690691" y="5352589"/>
              <a:ext cx="749228" cy="383544"/>
            </a:xfrm>
            <a:custGeom>
              <a:avLst/>
              <a:gdLst/>
              <a:ahLst/>
              <a:cxnLst/>
              <a:rect l="l" t="t" r="r" b="b"/>
              <a:pathLst>
                <a:path w="66" h="34" extrusionOk="0">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212" name="Google Shape;212;p7"/>
            <p:cNvSpPr/>
            <p:nvPr/>
          </p:nvSpPr>
          <p:spPr>
            <a:xfrm rot="6274527">
              <a:off x="6910134" y="5062687"/>
              <a:ext cx="647637" cy="678578"/>
            </a:xfrm>
            <a:custGeom>
              <a:avLst/>
              <a:gdLst/>
              <a:ahLst/>
              <a:cxnLst/>
              <a:rect l="l" t="t" r="r" b="b"/>
              <a:pathLst>
                <a:path w="57" h="60" extrusionOk="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sp>
          <p:nvSpPr>
            <p:cNvPr id="213" name="Google Shape;213;p7"/>
            <p:cNvSpPr/>
            <p:nvPr/>
          </p:nvSpPr>
          <p:spPr>
            <a:xfrm rot="4430858">
              <a:off x="4571743" y="5071596"/>
              <a:ext cx="626472" cy="670149"/>
            </a:xfrm>
            <a:custGeom>
              <a:avLst/>
              <a:gdLst/>
              <a:ahLst/>
              <a:cxnLst/>
              <a:rect l="l" t="t" r="r" b="b"/>
              <a:pathLst>
                <a:path w="55" h="59" extrusionOk="0">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3"/>
                </a:solidFill>
                <a:latin typeface="Avenir"/>
                <a:ea typeface="Avenir"/>
                <a:cs typeface="Avenir"/>
                <a:sym typeface="Avenir"/>
              </a:endParaRPr>
            </a:p>
          </p:txBody>
        </p:sp>
      </p:grpSp>
      <p:pic>
        <p:nvPicPr>
          <p:cNvPr id="214" name="Google Shape;214;p7"/>
          <p:cNvPicPr preferRelativeResize="0"/>
          <p:nvPr/>
        </p:nvPicPr>
        <p:blipFill rotWithShape="1">
          <a:blip r:embed="rId3">
            <a:alphaModFix/>
          </a:blip>
          <a:srcRect l="19218" r="30061" b="1"/>
          <a:stretch/>
        </p:blipFill>
        <p:spPr>
          <a:xfrm>
            <a:off x="6313088" y="602657"/>
            <a:ext cx="5326462" cy="5250743"/>
          </a:xfrm>
          <a:custGeom>
            <a:avLst/>
            <a:gdLst/>
            <a:ahLst/>
            <a:cxnLst/>
            <a:rect l="l" t="t" r="r" b="b"/>
            <a:pathLst>
              <a:path w="5326462" h="5250743" extrusionOk="0">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ln>
            <a:noFill/>
          </a:ln>
        </p:spPr>
      </p:pic>
      <p:sp>
        <p:nvSpPr>
          <p:cNvPr id="16" name="Google Shape;204;p7">
            <a:extLst>
              <a:ext uri="{FF2B5EF4-FFF2-40B4-BE49-F238E27FC236}">
                <a16:creationId xmlns:a16="http://schemas.microsoft.com/office/drawing/2014/main" id="{3E0CF687-5544-F17C-6CDD-63D975E85CEC}"/>
              </a:ext>
            </a:extLst>
          </p:cNvPr>
          <p:cNvSpPr txBox="1">
            <a:spLocks/>
          </p:cNvSpPr>
          <p:nvPr/>
        </p:nvSpPr>
        <p:spPr>
          <a:xfrm>
            <a:off x="394207" y="3293000"/>
            <a:ext cx="5918881" cy="161496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600"/>
              <a:buFont typeface="Rockwell"/>
              <a:buNone/>
              <a:defRPr sz="56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sz="4800" i="1" dirty="0">
                <a:solidFill>
                  <a:schemeClr val="accent4">
                    <a:lumMod val="20000"/>
                    <a:lumOff val="80000"/>
                  </a:schemeClr>
                </a:solidFill>
                <a:latin typeface="Avenir Book" panose="02000503020000020003" pitchFamily="2" charset="0"/>
              </a:rPr>
              <a:t>Continuing the Prophetic Legacy – </a:t>
            </a:r>
            <a:r>
              <a:rPr lang="en-US" sz="4800" i="1">
                <a:solidFill>
                  <a:schemeClr val="accent4">
                    <a:lumMod val="20000"/>
                    <a:lumOff val="80000"/>
                  </a:schemeClr>
                </a:solidFill>
                <a:latin typeface="Avenir Book" panose="02000503020000020003" pitchFamily="2" charset="0"/>
              </a:rPr>
              <a:t>Peter Keep</a:t>
            </a:r>
            <a:endParaRPr lang="en-US" sz="4800" i="1" dirty="0">
              <a:solidFill>
                <a:schemeClr val="accent4">
                  <a:lumMod val="20000"/>
                  <a:lumOff val="80000"/>
                </a:schemeClr>
              </a:solidFill>
              <a:latin typeface="Avenir Book" panose="02000503020000020003" pitchFamily="2" charset="0"/>
            </a:endParaRPr>
          </a:p>
        </p:txBody>
      </p:sp>
      <p:sp>
        <p:nvSpPr>
          <p:cNvPr id="17" name="Google Shape;205;p7">
            <a:extLst>
              <a:ext uri="{FF2B5EF4-FFF2-40B4-BE49-F238E27FC236}">
                <a16:creationId xmlns:a16="http://schemas.microsoft.com/office/drawing/2014/main" id="{B4098258-1D72-6BF1-F060-F5506601434B}"/>
              </a:ext>
            </a:extLst>
          </p:cNvPr>
          <p:cNvSpPr txBox="1">
            <a:spLocks/>
          </p:cNvSpPr>
          <p:nvPr/>
        </p:nvSpPr>
        <p:spPr>
          <a:xfrm>
            <a:off x="469620" y="4874172"/>
            <a:ext cx="5326462" cy="551941"/>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ctr" rtl="0">
              <a:lnSpc>
                <a:spcPct val="120000"/>
              </a:lnSpc>
              <a:spcBef>
                <a:spcPts val="1000"/>
              </a:spcBef>
              <a:spcAft>
                <a:spcPts val="0"/>
              </a:spcAft>
              <a:buClr>
                <a:schemeClr val="accent4"/>
              </a:buClr>
              <a:buSzPts val="2800"/>
              <a:buFont typeface="Arial"/>
              <a:buNone/>
              <a:defRPr sz="2800" b="0" i="0" u="none" strike="noStrike" cap="none">
                <a:solidFill>
                  <a:schemeClr val="lt1"/>
                </a:solidFill>
                <a:latin typeface="Avenir"/>
                <a:ea typeface="Avenir"/>
                <a:cs typeface="Avenir"/>
                <a:sym typeface="Avenir"/>
              </a:defRPr>
            </a:lvl1pPr>
            <a:lvl2pPr marL="914400" marR="0" lvl="1" indent="-355600" algn="ctr" rtl="0">
              <a:lnSpc>
                <a:spcPct val="120000"/>
              </a:lnSpc>
              <a:spcBef>
                <a:spcPts val="500"/>
              </a:spcBef>
              <a:spcAft>
                <a:spcPts val="0"/>
              </a:spcAft>
              <a:buClr>
                <a:schemeClr val="accent4"/>
              </a:buClr>
              <a:buSzPts val="2000"/>
              <a:buFont typeface="Arial"/>
              <a:buNone/>
              <a:defRPr sz="2000" b="0" i="0" u="none" strike="noStrike" cap="none">
                <a:solidFill>
                  <a:schemeClr val="lt1"/>
                </a:solidFill>
                <a:latin typeface="Avenir"/>
                <a:ea typeface="Avenir"/>
                <a:cs typeface="Avenir"/>
                <a:sym typeface="Avenir"/>
              </a:defRPr>
            </a:lvl2pPr>
            <a:lvl3pPr marL="1371600" marR="0" lvl="2" indent="-355600" algn="ctr" rtl="0">
              <a:lnSpc>
                <a:spcPct val="120000"/>
              </a:lnSpc>
              <a:spcBef>
                <a:spcPts val="500"/>
              </a:spcBef>
              <a:spcAft>
                <a:spcPts val="0"/>
              </a:spcAft>
              <a:buClr>
                <a:schemeClr val="accent4"/>
              </a:buClr>
              <a:buSzPts val="1800"/>
              <a:buFont typeface="Arial"/>
              <a:buNone/>
              <a:defRPr sz="1800" b="0" i="0" u="none" strike="noStrike" cap="none">
                <a:solidFill>
                  <a:schemeClr val="lt1"/>
                </a:solidFill>
                <a:latin typeface="Avenir"/>
                <a:ea typeface="Avenir"/>
                <a:cs typeface="Avenir"/>
                <a:sym typeface="Avenir"/>
              </a:defRPr>
            </a:lvl3pPr>
            <a:lvl4pPr marL="1828800" marR="0" lvl="3" indent="-355600" algn="ctr" rtl="0">
              <a:lnSpc>
                <a:spcPct val="120000"/>
              </a:lnSpc>
              <a:spcBef>
                <a:spcPts val="500"/>
              </a:spcBef>
              <a:spcAft>
                <a:spcPts val="0"/>
              </a:spcAft>
              <a:buClr>
                <a:schemeClr val="accent4"/>
              </a:buClr>
              <a:buSzPts val="1600"/>
              <a:buFont typeface="Arial"/>
              <a:buNone/>
              <a:defRPr sz="1600" b="0" i="0" u="none" strike="noStrike" cap="none">
                <a:solidFill>
                  <a:schemeClr val="lt1"/>
                </a:solidFill>
                <a:latin typeface="Avenir"/>
                <a:ea typeface="Avenir"/>
                <a:cs typeface="Avenir"/>
                <a:sym typeface="Avenir"/>
              </a:defRPr>
            </a:lvl4pPr>
            <a:lvl5pPr marL="2286000" marR="0" lvl="4" indent="-355600" algn="ctr" rtl="0">
              <a:lnSpc>
                <a:spcPct val="120000"/>
              </a:lnSpc>
              <a:spcBef>
                <a:spcPts val="500"/>
              </a:spcBef>
              <a:spcAft>
                <a:spcPts val="0"/>
              </a:spcAft>
              <a:buClr>
                <a:schemeClr val="accent4"/>
              </a:buClr>
              <a:buSzPts val="1600"/>
              <a:buFont typeface="Arial"/>
              <a:buNone/>
              <a:defRPr sz="1600" b="0" i="0" u="none" strike="noStrike" cap="none">
                <a:solidFill>
                  <a:schemeClr val="lt1"/>
                </a:solidFill>
                <a:latin typeface="Avenir"/>
                <a:ea typeface="Avenir"/>
                <a:cs typeface="Avenir"/>
                <a:sym typeface="Avenir"/>
              </a:defRPr>
            </a:lvl5pPr>
            <a:lvl6pPr marL="2743200" marR="0" lvl="5"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venir"/>
                <a:ea typeface="Avenir"/>
                <a:cs typeface="Avenir"/>
                <a:sym typeface="Avenir"/>
              </a:defRPr>
            </a:lvl6pPr>
            <a:lvl7pPr marL="3200400" marR="0" lvl="6"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venir"/>
                <a:ea typeface="Avenir"/>
                <a:cs typeface="Avenir"/>
                <a:sym typeface="Avenir"/>
              </a:defRPr>
            </a:lvl7pPr>
            <a:lvl8pPr marL="3657600" marR="0" lvl="7"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venir"/>
                <a:ea typeface="Avenir"/>
                <a:cs typeface="Avenir"/>
                <a:sym typeface="Avenir"/>
              </a:defRPr>
            </a:lvl8pPr>
            <a:lvl9pPr marL="4114800" marR="0" lvl="8"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venir"/>
                <a:ea typeface="Avenir"/>
                <a:cs typeface="Avenir"/>
                <a:sym typeface="Avenir"/>
              </a:defRPr>
            </a:lvl9pPr>
          </a:lstStyle>
          <a:p>
            <a:pPr marL="0" indent="0">
              <a:spcBef>
                <a:spcPts val="0"/>
              </a:spcBef>
              <a:buSzPts val="2400"/>
            </a:pPr>
            <a:r>
              <a:rPr lang="en-US" sz="2400" b="1" dirty="0"/>
              <a:t>LUKE 4:14-21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g123dfe64103_0_0"/>
          <p:cNvSpPr txBox="1"/>
          <p:nvPr/>
        </p:nvSpPr>
        <p:spPr>
          <a:xfrm>
            <a:off x="720000" y="161850"/>
            <a:ext cx="10895351" cy="619200"/>
          </a:xfrm>
          <a:prstGeom prst="rect">
            <a:avLst/>
          </a:prstGeom>
          <a:noFill/>
          <a:ln>
            <a:noFill/>
          </a:ln>
        </p:spPr>
        <p:txBody>
          <a:bodyPr spcFirstLastPara="1" wrap="square" lIns="0" tIns="0" rIns="0" bIns="0" anchor="t" anchorCtr="0">
            <a:normAutofit fontScale="92500"/>
          </a:bodyPr>
          <a:lstStyle/>
          <a:p>
            <a:pPr>
              <a:buSzPct val="100000"/>
            </a:pPr>
            <a:r>
              <a:rPr lang="en-US" sz="2800" i="1" dirty="0">
                <a:solidFill>
                  <a:schemeClr val="bg1"/>
                </a:solidFill>
                <a:latin typeface="Rockwell" panose="02060603020205020403" pitchFamily="18" charset="77"/>
              </a:rPr>
              <a:t>LOOKING BACK LIVING FORWARD</a:t>
            </a:r>
            <a:r>
              <a:rPr lang="en-US" sz="3200" i="1" dirty="0">
                <a:solidFill>
                  <a:schemeClr val="bg1"/>
                </a:solidFill>
                <a:latin typeface="Rockwell" panose="02060603020205020403" pitchFamily="18" charset="77"/>
              </a:rPr>
              <a:t>: Continuing the prophetic legacy</a:t>
            </a:r>
          </a:p>
        </p:txBody>
      </p:sp>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6932400" y="859610"/>
            <a:ext cx="4973125" cy="5138780"/>
          </a:xfrm>
        </p:spPr>
        <p:txBody>
          <a:bodyPr>
            <a:normAutofit/>
          </a:bodyPr>
          <a:lstStyle/>
          <a:p>
            <a:pPr marL="114300" indent="0" algn="ctr">
              <a:buNone/>
            </a:pPr>
            <a:r>
              <a:rPr lang="en-AU" sz="3000" b="1" i="1" dirty="0">
                <a:solidFill>
                  <a:schemeClr val="bg1"/>
                </a:solidFill>
                <a:latin typeface="Avenir Book" panose="02000503020000020003" pitchFamily="2" charset="0"/>
              </a:rPr>
              <a:t>Jerusalem, Jerusalem, you who kill the prophets and stone those sent to you, how often I have longed to gather your children together, as a hen gathers her chicks under her wings, and you were not willing. </a:t>
            </a:r>
          </a:p>
          <a:p>
            <a:pPr marL="114300" indent="0" algn="ctr">
              <a:buNone/>
            </a:pPr>
            <a:r>
              <a:rPr lang="en-AU" b="1" dirty="0">
                <a:solidFill>
                  <a:schemeClr val="bg1"/>
                </a:solidFill>
                <a:latin typeface="Avenir Book" panose="02000503020000020003" pitchFamily="2" charset="0"/>
              </a:rPr>
              <a:t>[MATTHEW 23:37 &amp; LUKE 13:34]</a:t>
            </a:r>
            <a:endParaRPr lang="en-AU" sz="1600" b="1" dirty="0">
              <a:ln>
                <a:solidFill>
                  <a:schemeClr val="bg1"/>
                </a:solidFill>
              </a:ln>
              <a:solidFill>
                <a:schemeClr val="accent1">
                  <a:lumMod val="50000"/>
                </a:schemeClr>
              </a:solidFill>
              <a:latin typeface="Rockwell" panose="02060603020205020403" pitchFamily="18" charset="77"/>
            </a:endParaRPr>
          </a:p>
        </p:txBody>
      </p:sp>
      <p:sp>
        <p:nvSpPr>
          <p:cNvPr id="2" name="TextBox 1">
            <a:extLst>
              <a:ext uri="{FF2B5EF4-FFF2-40B4-BE49-F238E27FC236}">
                <a16:creationId xmlns:a16="http://schemas.microsoft.com/office/drawing/2014/main" id="{EDCD9298-DE35-479F-9899-60D91E3F52CF}"/>
              </a:ext>
            </a:extLst>
          </p:cNvPr>
          <p:cNvSpPr txBox="1"/>
          <p:nvPr/>
        </p:nvSpPr>
        <p:spPr>
          <a:xfrm>
            <a:off x="720001" y="5832390"/>
            <a:ext cx="5755200" cy="307777"/>
          </a:xfrm>
          <a:prstGeom prst="rect">
            <a:avLst/>
          </a:prstGeom>
          <a:noFill/>
        </p:spPr>
        <p:txBody>
          <a:bodyPr wrap="square" rtlCol="0">
            <a:spAutoFit/>
          </a:bodyPr>
          <a:lstStyle/>
          <a:p>
            <a:r>
              <a:rPr lang="en-US" dirty="0">
                <a:solidFill>
                  <a:schemeClr val="accent3"/>
                </a:solidFill>
              </a:rPr>
              <a:t>Image by </a:t>
            </a:r>
            <a:r>
              <a:rPr lang="en-US" dirty="0" err="1">
                <a:solidFill>
                  <a:schemeClr val="accent3"/>
                </a:solidFill>
              </a:rPr>
              <a:t>Walkerssk</a:t>
            </a:r>
            <a:r>
              <a:rPr lang="en-US" dirty="0">
                <a:solidFill>
                  <a:schemeClr val="accent3"/>
                </a:solidFill>
              </a:rPr>
              <a:t> on </a:t>
            </a:r>
            <a:r>
              <a:rPr lang="en-US" dirty="0" err="1">
                <a:solidFill>
                  <a:schemeClr val="accent3"/>
                </a:solidFill>
              </a:rPr>
              <a:t>Pixabay</a:t>
            </a:r>
            <a:endParaRPr lang="en-US" dirty="0">
              <a:solidFill>
                <a:schemeClr val="accent3"/>
              </a:solidFill>
            </a:endParaRPr>
          </a:p>
        </p:txBody>
      </p:sp>
      <p:pic>
        <p:nvPicPr>
          <p:cNvPr id="5" name="Picture 4" descr="A picture containing outdoor, building, nature, shore&#10;&#10;Description automatically generated">
            <a:extLst>
              <a:ext uri="{FF2B5EF4-FFF2-40B4-BE49-F238E27FC236}">
                <a16:creationId xmlns:a16="http://schemas.microsoft.com/office/drawing/2014/main" id="{466868ED-5EE8-9C54-26B9-72B8CFD9CF93}"/>
              </a:ext>
            </a:extLst>
          </p:cNvPr>
          <p:cNvPicPr>
            <a:picLocks noChangeAspect="1"/>
          </p:cNvPicPr>
          <p:nvPr/>
        </p:nvPicPr>
        <p:blipFill rotWithShape="1">
          <a:blip r:embed="rId3"/>
          <a:srcRect l="56972" t="21845" r="19590" b="31118"/>
          <a:stretch/>
        </p:blipFill>
        <p:spPr>
          <a:xfrm>
            <a:off x="720000" y="1206795"/>
            <a:ext cx="5755201" cy="4444409"/>
          </a:xfrm>
          <a:prstGeom prst="rect">
            <a:avLst/>
          </a:prstGeom>
        </p:spPr>
      </p:pic>
    </p:spTree>
    <p:extLst>
      <p:ext uri="{BB962C8B-B14F-4D97-AF65-F5344CB8AC3E}">
        <p14:creationId xmlns:p14="http://schemas.microsoft.com/office/powerpoint/2010/main" val="3877010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6932400" y="859610"/>
            <a:ext cx="4973125" cy="5138780"/>
          </a:xfrm>
        </p:spPr>
        <p:txBody>
          <a:bodyPr>
            <a:normAutofit/>
          </a:bodyPr>
          <a:lstStyle/>
          <a:p>
            <a:pPr marL="114300" indent="0" algn="ctr">
              <a:buNone/>
            </a:pPr>
            <a:r>
              <a:rPr lang="en-AU" sz="3000" b="1" i="1" dirty="0">
                <a:solidFill>
                  <a:schemeClr val="bg1"/>
                </a:solidFill>
                <a:latin typeface="Avenir Book" panose="02000503020000020003" pitchFamily="2" charset="0"/>
              </a:rPr>
              <a:t>Jerusalem, Jerusalem, you who kill the prophets and stone those sent to you, how often I have longed to gather your children together, as a hen gathers her chicks under her wings, and you were not willing. </a:t>
            </a:r>
          </a:p>
          <a:p>
            <a:pPr marL="114300" indent="0" algn="ctr">
              <a:buNone/>
            </a:pPr>
            <a:r>
              <a:rPr lang="en-AU" b="1" dirty="0">
                <a:solidFill>
                  <a:schemeClr val="bg1"/>
                </a:solidFill>
                <a:latin typeface="Avenir Book" panose="02000503020000020003" pitchFamily="2" charset="0"/>
              </a:rPr>
              <a:t>[MATTHEW 23:37 &amp; LUKE 13:34]</a:t>
            </a:r>
            <a:endParaRPr lang="en-AU" sz="1600" b="1" dirty="0">
              <a:ln>
                <a:solidFill>
                  <a:schemeClr val="bg1"/>
                </a:solidFill>
              </a:ln>
              <a:solidFill>
                <a:schemeClr val="accent1">
                  <a:lumMod val="50000"/>
                </a:schemeClr>
              </a:solidFill>
              <a:latin typeface="Rockwell" panose="02060603020205020403" pitchFamily="18" charset="77"/>
            </a:endParaRPr>
          </a:p>
        </p:txBody>
      </p:sp>
      <p:pic>
        <p:nvPicPr>
          <p:cNvPr id="5" name="Picture 2" descr="SECOND TEMPLE OF JERUSALEM (HEROD'S TEMPLE) | Facts and Details">
            <a:extLst>
              <a:ext uri="{FF2B5EF4-FFF2-40B4-BE49-F238E27FC236}">
                <a16:creationId xmlns:a16="http://schemas.microsoft.com/office/drawing/2014/main" id="{80EB0036-FF9D-6697-1C8A-B7E98B5017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81" r="26563" b="8388"/>
          <a:stretch/>
        </p:blipFill>
        <p:spPr bwMode="auto">
          <a:xfrm>
            <a:off x="720000" y="1118929"/>
            <a:ext cx="6212400" cy="466518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22;g123dfe64103_0_0">
            <a:extLst>
              <a:ext uri="{FF2B5EF4-FFF2-40B4-BE49-F238E27FC236}">
                <a16:creationId xmlns:a16="http://schemas.microsoft.com/office/drawing/2014/main" id="{4A026E38-08A9-A71A-7BCA-56D6422C8C92}"/>
              </a:ext>
            </a:extLst>
          </p:cNvPr>
          <p:cNvSpPr txBox="1"/>
          <p:nvPr/>
        </p:nvSpPr>
        <p:spPr>
          <a:xfrm>
            <a:off x="720000" y="161850"/>
            <a:ext cx="10895351" cy="619200"/>
          </a:xfrm>
          <a:prstGeom prst="rect">
            <a:avLst/>
          </a:prstGeom>
          <a:noFill/>
          <a:ln>
            <a:noFill/>
          </a:ln>
        </p:spPr>
        <p:txBody>
          <a:bodyPr spcFirstLastPara="1" wrap="square" lIns="0" tIns="0" rIns="0" bIns="0" anchor="t" anchorCtr="0">
            <a:normAutofit fontScale="92500"/>
          </a:bodyPr>
          <a:lstStyle/>
          <a:p>
            <a:pPr>
              <a:buSzPct val="100000"/>
            </a:pPr>
            <a:r>
              <a:rPr lang="en-US" sz="2800" i="1" dirty="0">
                <a:solidFill>
                  <a:schemeClr val="bg1"/>
                </a:solidFill>
                <a:latin typeface="Rockwell" panose="02060603020205020403" pitchFamily="18" charset="77"/>
              </a:rPr>
              <a:t>LOOKING BACK LIVING FORWARD</a:t>
            </a:r>
            <a:r>
              <a:rPr lang="en-US" sz="3200" i="1" dirty="0">
                <a:solidFill>
                  <a:schemeClr val="bg1"/>
                </a:solidFill>
                <a:latin typeface="Rockwell" panose="02060603020205020403" pitchFamily="18" charset="77"/>
              </a:rPr>
              <a:t>: Continuing the prophetic legacy</a:t>
            </a:r>
          </a:p>
        </p:txBody>
      </p:sp>
    </p:spTree>
    <p:extLst>
      <p:ext uri="{BB962C8B-B14F-4D97-AF65-F5344CB8AC3E}">
        <p14:creationId xmlns:p14="http://schemas.microsoft.com/office/powerpoint/2010/main" val="306403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5380075" y="1161459"/>
            <a:ext cx="6427754" cy="3601928"/>
          </a:xfrm>
        </p:spPr>
        <p:txBody>
          <a:bodyPr>
            <a:normAutofit/>
          </a:bodyPr>
          <a:lstStyle/>
          <a:p>
            <a:pPr marL="114300" indent="0">
              <a:lnSpc>
                <a:spcPct val="100000"/>
              </a:lnSpc>
              <a:buNone/>
            </a:pPr>
            <a:r>
              <a:rPr lang="en-AU" sz="4000" b="1" dirty="0">
                <a:solidFill>
                  <a:schemeClr val="accent4">
                    <a:lumMod val="20000"/>
                    <a:lumOff val="80000"/>
                  </a:schemeClr>
                </a:solidFill>
                <a:latin typeface="Avenir Book" panose="02000503020000020003" pitchFamily="2" charset="0"/>
              </a:rPr>
              <a:t>JESUS (GOD): </a:t>
            </a:r>
          </a:p>
          <a:p>
            <a:pPr marL="114300" indent="0">
              <a:lnSpc>
                <a:spcPct val="100000"/>
              </a:lnSpc>
              <a:buNone/>
            </a:pPr>
            <a:r>
              <a:rPr lang="en-AU" sz="4000" b="1" dirty="0">
                <a:solidFill>
                  <a:schemeClr val="bg1"/>
                </a:solidFill>
                <a:latin typeface="Avenir Book" panose="02000503020000020003" pitchFamily="2" charset="0"/>
              </a:rPr>
              <a:t>	sent the prophets</a:t>
            </a:r>
          </a:p>
          <a:p>
            <a:pPr marL="114300" indent="0">
              <a:lnSpc>
                <a:spcPct val="100000"/>
              </a:lnSpc>
              <a:buNone/>
            </a:pPr>
            <a:endParaRPr lang="en-AU" sz="1800" b="1" dirty="0">
              <a:solidFill>
                <a:schemeClr val="bg1"/>
              </a:solidFill>
              <a:latin typeface="Avenir Book" panose="02000503020000020003" pitchFamily="2" charset="0"/>
            </a:endParaRPr>
          </a:p>
          <a:p>
            <a:pPr marL="114300" indent="0">
              <a:lnSpc>
                <a:spcPct val="100000"/>
              </a:lnSpc>
              <a:buNone/>
            </a:pPr>
            <a:r>
              <a:rPr lang="en-AU" sz="4000" b="1" dirty="0">
                <a:solidFill>
                  <a:schemeClr val="accent4">
                    <a:lumMod val="20000"/>
                    <a:lumOff val="80000"/>
                  </a:schemeClr>
                </a:solidFill>
                <a:latin typeface="Avenir Book" panose="02000503020000020003" pitchFamily="2" charset="0"/>
              </a:rPr>
              <a:t>JERUSALEM (ISRAEL): </a:t>
            </a:r>
          </a:p>
          <a:p>
            <a:pPr marL="114300" indent="0">
              <a:lnSpc>
                <a:spcPct val="100000"/>
              </a:lnSpc>
              <a:buNone/>
            </a:pPr>
            <a:r>
              <a:rPr lang="en-AU" sz="4000" b="1" dirty="0">
                <a:solidFill>
                  <a:schemeClr val="bg1"/>
                </a:solidFill>
                <a:latin typeface="Avenir Book" panose="02000503020000020003" pitchFamily="2" charset="0"/>
              </a:rPr>
              <a:t>	did not listen </a:t>
            </a:r>
          </a:p>
          <a:p>
            <a:pPr marL="114300" indent="0">
              <a:lnSpc>
                <a:spcPct val="100000"/>
              </a:lnSpc>
              <a:buNone/>
            </a:pPr>
            <a:endParaRPr lang="en-AU" sz="1400" b="1" dirty="0">
              <a:solidFill>
                <a:schemeClr val="bg1"/>
              </a:solidFill>
              <a:latin typeface="Avenir Book" panose="02000503020000020003" pitchFamily="2" charset="0"/>
            </a:endParaRPr>
          </a:p>
        </p:txBody>
      </p:sp>
      <p:pic>
        <p:nvPicPr>
          <p:cNvPr id="5" name="Picture 2" descr="SECOND TEMPLE OF JERUSALEM (HEROD'S TEMPLE) | Facts and Details">
            <a:extLst>
              <a:ext uri="{FF2B5EF4-FFF2-40B4-BE49-F238E27FC236}">
                <a16:creationId xmlns:a16="http://schemas.microsoft.com/office/drawing/2014/main" id="{80EB0036-FF9D-6697-1C8A-B7E98B5017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81" r="26563" b="8388"/>
          <a:stretch/>
        </p:blipFill>
        <p:spPr bwMode="auto">
          <a:xfrm>
            <a:off x="720000" y="1331580"/>
            <a:ext cx="4022121" cy="302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39045B-7078-16EE-D919-FD5FA8F62707}"/>
              </a:ext>
            </a:extLst>
          </p:cNvPr>
          <p:cNvSpPr txBox="1"/>
          <p:nvPr/>
        </p:nvSpPr>
        <p:spPr>
          <a:xfrm>
            <a:off x="720000" y="5143796"/>
            <a:ext cx="10635572" cy="677108"/>
          </a:xfrm>
          <a:prstGeom prst="rect">
            <a:avLst/>
          </a:prstGeom>
          <a:noFill/>
        </p:spPr>
        <p:txBody>
          <a:bodyPr wrap="square" rtlCol="0">
            <a:spAutoFit/>
          </a:bodyPr>
          <a:lstStyle/>
          <a:p>
            <a:pPr algn="ctr"/>
            <a:r>
              <a:rPr lang="en-AU" b="1" dirty="0">
                <a:solidFill>
                  <a:schemeClr val="bg1"/>
                </a:solidFill>
                <a:latin typeface="Avenir Book" panose="02000503020000020003" pitchFamily="2" charset="0"/>
              </a:rPr>
              <a:t>[</a:t>
            </a:r>
            <a:r>
              <a:rPr lang="en-AU" sz="2400" b="1" dirty="0">
                <a:solidFill>
                  <a:schemeClr val="bg1"/>
                </a:solidFill>
                <a:latin typeface="Avenir Book" panose="02000503020000020003" pitchFamily="2" charset="0"/>
              </a:rPr>
              <a:t>MATTHEW 23:37 &amp; LUKE 13:34</a:t>
            </a:r>
            <a:r>
              <a:rPr lang="en-AU" b="1" dirty="0">
                <a:solidFill>
                  <a:schemeClr val="bg1"/>
                </a:solidFill>
                <a:latin typeface="Avenir Book" panose="02000503020000020003" pitchFamily="2" charset="0"/>
              </a:rPr>
              <a:t>]</a:t>
            </a:r>
            <a:endParaRPr lang="en-AU" sz="1100" b="1" dirty="0">
              <a:ln>
                <a:solidFill>
                  <a:schemeClr val="bg1"/>
                </a:solidFill>
              </a:ln>
              <a:solidFill>
                <a:schemeClr val="accent1">
                  <a:lumMod val="50000"/>
                </a:schemeClr>
              </a:solidFill>
              <a:latin typeface="Rockwell" panose="02060603020205020403" pitchFamily="18" charset="77"/>
            </a:endParaRPr>
          </a:p>
          <a:p>
            <a:endParaRPr lang="en-US" dirty="0"/>
          </a:p>
        </p:txBody>
      </p:sp>
      <p:sp>
        <p:nvSpPr>
          <p:cNvPr id="6" name="Google Shape;222;g123dfe64103_0_0">
            <a:extLst>
              <a:ext uri="{FF2B5EF4-FFF2-40B4-BE49-F238E27FC236}">
                <a16:creationId xmlns:a16="http://schemas.microsoft.com/office/drawing/2014/main" id="{7F486EEE-4B7D-700E-CD65-0B4663678A3A}"/>
              </a:ext>
            </a:extLst>
          </p:cNvPr>
          <p:cNvSpPr txBox="1"/>
          <p:nvPr/>
        </p:nvSpPr>
        <p:spPr>
          <a:xfrm>
            <a:off x="720000" y="161850"/>
            <a:ext cx="10895351" cy="619200"/>
          </a:xfrm>
          <a:prstGeom prst="rect">
            <a:avLst/>
          </a:prstGeom>
          <a:noFill/>
          <a:ln>
            <a:noFill/>
          </a:ln>
        </p:spPr>
        <p:txBody>
          <a:bodyPr spcFirstLastPara="1" wrap="square" lIns="0" tIns="0" rIns="0" bIns="0" anchor="t" anchorCtr="0">
            <a:normAutofit fontScale="92500"/>
          </a:bodyPr>
          <a:lstStyle/>
          <a:p>
            <a:pPr>
              <a:buSzPct val="100000"/>
            </a:pPr>
            <a:r>
              <a:rPr lang="en-US" sz="2800" i="1" dirty="0">
                <a:solidFill>
                  <a:schemeClr val="bg1"/>
                </a:solidFill>
                <a:latin typeface="Rockwell" panose="02060603020205020403" pitchFamily="18" charset="77"/>
              </a:rPr>
              <a:t>LOOKING BACK LIVING FORWARD</a:t>
            </a:r>
            <a:r>
              <a:rPr lang="en-US" sz="3200" i="1" dirty="0">
                <a:solidFill>
                  <a:schemeClr val="bg1"/>
                </a:solidFill>
                <a:latin typeface="Rockwell" panose="02060603020205020403" pitchFamily="18" charset="77"/>
              </a:rPr>
              <a:t>: Continuing the prophetic legacy</a:t>
            </a:r>
          </a:p>
        </p:txBody>
      </p:sp>
    </p:spTree>
    <p:extLst>
      <p:ext uri="{BB962C8B-B14F-4D97-AF65-F5344CB8AC3E}">
        <p14:creationId xmlns:p14="http://schemas.microsoft.com/office/powerpoint/2010/main" val="164059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6" name="Picture 5" descr="A picture containing sky, person, outdoor&#10;&#10;Description automatically generated">
            <a:extLst>
              <a:ext uri="{FF2B5EF4-FFF2-40B4-BE49-F238E27FC236}">
                <a16:creationId xmlns:a16="http://schemas.microsoft.com/office/drawing/2014/main" id="{B9159161-4A26-E49F-1029-9FA49740FADF}"/>
              </a:ext>
            </a:extLst>
          </p:cNvPr>
          <p:cNvPicPr>
            <a:picLocks noChangeAspect="1"/>
          </p:cNvPicPr>
          <p:nvPr/>
        </p:nvPicPr>
        <p:blipFill>
          <a:blip r:embed="rId3"/>
          <a:stretch>
            <a:fillRect/>
          </a:stretch>
        </p:blipFill>
        <p:spPr>
          <a:xfrm>
            <a:off x="720000" y="2098388"/>
            <a:ext cx="4767129" cy="3575347"/>
          </a:xfrm>
          <a:prstGeom prst="rect">
            <a:avLst/>
          </a:prstGeom>
        </p:spPr>
      </p:pic>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720001" y="1246519"/>
            <a:ext cx="11087828" cy="3601928"/>
          </a:xfrm>
        </p:spPr>
        <p:txBody>
          <a:bodyPr>
            <a:normAutofit/>
          </a:bodyPr>
          <a:lstStyle/>
          <a:p>
            <a:pPr marL="114300" indent="0">
              <a:lnSpc>
                <a:spcPct val="100000"/>
              </a:lnSpc>
              <a:buNone/>
            </a:pPr>
            <a:r>
              <a:rPr lang="en-AU" sz="4000" b="1" dirty="0">
                <a:solidFill>
                  <a:schemeClr val="bg1"/>
                </a:solidFill>
                <a:latin typeface="Avenir Book" panose="02000503020000020003" pitchFamily="2" charset="0"/>
              </a:rPr>
              <a:t>PROPHETS:	</a:t>
            </a:r>
            <a:endParaRPr lang="en-AU" sz="2400" b="1" dirty="0">
              <a:solidFill>
                <a:schemeClr val="bg1"/>
              </a:solidFill>
              <a:latin typeface="Avenir Book" panose="02000503020000020003" pitchFamily="2" charset="0"/>
            </a:endParaRPr>
          </a:p>
          <a:p>
            <a:pPr marL="114300" indent="0">
              <a:lnSpc>
                <a:spcPct val="100000"/>
              </a:lnSpc>
              <a:buNone/>
            </a:pPr>
            <a:r>
              <a:rPr lang="en-AU" sz="2400" b="1" dirty="0">
                <a:solidFill>
                  <a:schemeClr val="bg1"/>
                </a:solidFill>
                <a:latin typeface="Avenir Book" panose="02000503020000020003" pitchFamily="2" charset="0"/>
              </a:rPr>
              <a:t>	</a:t>
            </a:r>
          </a:p>
          <a:p>
            <a:pPr marL="114300" indent="0">
              <a:lnSpc>
                <a:spcPct val="100000"/>
              </a:lnSpc>
              <a:buNone/>
            </a:pPr>
            <a:r>
              <a:rPr lang="en-AU" sz="4000" b="1" dirty="0">
                <a:solidFill>
                  <a:schemeClr val="bg1"/>
                </a:solidFill>
                <a:latin typeface="Avenir Book" panose="02000503020000020003" pitchFamily="2" charset="0"/>
              </a:rPr>
              <a:t>						</a:t>
            </a:r>
            <a:r>
              <a:rPr lang="en-AU" sz="4000" b="1" dirty="0">
                <a:solidFill>
                  <a:schemeClr val="accent4">
                    <a:lumMod val="20000"/>
                    <a:lumOff val="80000"/>
                  </a:schemeClr>
                </a:solidFill>
                <a:latin typeface="Avenir Book" panose="02000503020000020003" pitchFamily="2" charset="0"/>
              </a:rPr>
              <a:t>often had hard lives</a:t>
            </a:r>
          </a:p>
          <a:p>
            <a:pPr marL="114300" indent="0">
              <a:lnSpc>
                <a:spcPct val="100000"/>
              </a:lnSpc>
              <a:buNone/>
            </a:pPr>
            <a:endParaRPr lang="en-AU" sz="1800" b="1" dirty="0">
              <a:solidFill>
                <a:schemeClr val="accent4">
                  <a:lumMod val="20000"/>
                  <a:lumOff val="80000"/>
                </a:schemeClr>
              </a:solidFill>
              <a:latin typeface="Avenir Book" panose="02000503020000020003" pitchFamily="2" charset="0"/>
            </a:endParaRPr>
          </a:p>
          <a:p>
            <a:pPr marL="114300" indent="0">
              <a:lnSpc>
                <a:spcPct val="100000"/>
              </a:lnSpc>
              <a:buNone/>
            </a:pPr>
            <a:r>
              <a:rPr lang="en-AU" sz="4000" b="1" dirty="0">
                <a:solidFill>
                  <a:schemeClr val="accent4">
                    <a:lumMod val="20000"/>
                    <a:lumOff val="80000"/>
                  </a:schemeClr>
                </a:solidFill>
                <a:latin typeface="Avenir Book" panose="02000503020000020003" pitchFamily="2" charset="0"/>
              </a:rPr>
              <a:t>						killed, stoned, rejected</a:t>
            </a:r>
          </a:p>
          <a:p>
            <a:pPr marL="114300" indent="0">
              <a:lnSpc>
                <a:spcPct val="100000"/>
              </a:lnSpc>
              <a:buNone/>
            </a:pPr>
            <a:endParaRPr lang="en-AU" sz="1400" b="1" dirty="0">
              <a:solidFill>
                <a:schemeClr val="bg1"/>
              </a:solidFill>
              <a:latin typeface="Avenir Book" panose="02000503020000020003" pitchFamily="2" charset="0"/>
            </a:endParaRPr>
          </a:p>
        </p:txBody>
      </p:sp>
      <p:sp>
        <p:nvSpPr>
          <p:cNvPr id="2" name="TextBox 1">
            <a:extLst>
              <a:ext uri="{FF2B5EF4-FFF2-40B4-BE49-F238E27FC236}">
                <a16:creationId xmlns:a16="http://schemas.microsoft.com/office/drawing/2014/main" id="{AC39045B-7078-16EE-D919-FD5FA8F62707}"/>
              </a:ext>
            </a:extLst>
          </p:cNvPr>
          <p:cNvSpPr txBox="1"/>
          <p:nvPr/>
        </p:nvSpPr>
        <p:spPr>
          <a:xfrm>
            <a:off x="6096000" y="5143796"/>
            <a:ext cx="5711828" cy="677108"/>
          </a:xfrm>
          <a:prstGeom prst="rect">
            <a:avLst/>
          </a:prstGeom>
          <a:noFill/>
        </p:spPr>
        <p:txBody>
          <a:bodyPr wrap="square" rtlCol="0">
            <a:spAutoFit/>
          </a:bodyPr>
          <a:lstStyle/>
          <a:p>
            <a:r>
              <a:rPr lang="en-AU" sz="2400" b="1" dirty="0">
                <a:solidFill>
                  <a:schemeClr val="bg1"/>
                </a:solidFill>
                <a:latin typeface="Avenir Book" panose="02000503020000020003" pitchFamily="2" charset="0"/>
              </a:rPr>
              <a:t>[MATTHEW 23:37 &amp; LUKE 13:34]</a:t>
            </a:r>
            <a:endParaRPr lang="en-AU" sz="2400" b="1" dirty="0">
              <a:ln>
                <a:solidFill>
                  <a:schemeClr val="bg1"/>
                </a:solidFill>
              </a:ln>
              <a:solidFill>
                <a:schemeClr val="accent1">
                  <a:lumMod val="50000"/>
                </a:schemeClr>
              </a:solidFill>
              <a:latin typeface="Avenir Book" panose="02000503020000020003" pitchFamily="2" charset="0"/>
            </a:endParaRPr>
          </a:p>
          <a:p>
            <a:endParaRPr lang="en-US" dirty="0"/>
          </a:p>
        </p:txBody>
      </p:sp>
      <p:sp>
        <p:nvSpPr>
          <p:cNvPr id="8" name="TextBox 7">
            <a:extLst>
              <a:ext uri="{FF2B5EF4-FFF2-40B4-BE49-F238E27FC236}">
                <a16:creationId xmlns:a16="http://schemas.microsoft.com/office/drawing/2014/main" id="{98A41AB1-A70C-5116-EF2A-A26A5D45E173}"/>
              </a:ext>
            </a:extLst>
          </p:cNvPr>
          <p:cNvSpPr txBox="1"/>
          <p:nvPr/>
        </p:nvSpPr>
        <p:spPr>
          <a:xfrm>
            <a:off x="720001" y="5832390"/>
            <a:ext cx="4767128" cy="307777"/>
          </a:xfrm>
          <a:prstGeom prst="rect">
            <a:avLst/>
          </a:prstGeom>
          <a:noFill/>
        </p:spPr>
        <p:txBody>
          <a:bodyPr wrap="square" rtlCol="0">
            <a:spAutoFit/>
          </a:bodyPr>
          <a:lstStyle/>
          <a:p>
            <a:r>
              <a:rPr lang="en-US" dirty="0">
                <a:solidFill>
                  <a:schemeClr val="accent3"/>
                </a:solidFill>
              </a:rPr>
              <a:t>PICTURE OF ELIJAH from </a:t>
            </a:r>
            <a:r>
              <a:rPr lang="en-US" i="1" dirty="0">
                <a:solidFill>
                  <a:schemeClr val="accent3"/>
                </a:solidFill>
              </a:rPr>
              <a:t>FREE BIBLE IMAGES</a:t>
            </a:r>
          </a:p>
        </p:txBody>
      </p:sp>
      <p:sp>
        <p:nvSpPr>
          <p:cNvPr id="7" name="Google Shape;222;g123dfe64103_0_0">
            <a:extLst>
              <a:ext uri="{FF2B5EF4-FFF2-40B4-BE49-F238E27FC236}">
                <a16:creationId xmlns:a16="http://schemas.microsoft.com/office/drawing/2014/main" id="{997174FA-E45E-4D30-4F1F-3C43096B5CC3}"/>
              </a:ext>
            </a:extLst>
          </p:cNvPr>
          <p:cNvSpPr txBox="1"/>
          <p:nvPr/>
        </p:nvSpPr>
        <p:spPr>
          <a:xfrm>
            <a:off x="720000" y="161850"/>
            <a:ext cx="10895351" cy="619200"/>
          </a:xfrm>
          <a:prstGeom prst="rect">
            <a:avLst/>
          </a:prstGeom>
          <a:noFill/>
          <a:ln>
            <a:noFill/>
          </a:ln>
        </p:spPr>
        <p:txBody>
          <a:bodyPr spcFirstLastPara="1" wrap="square" lIns="0" tIns="0" rIns="0" bIns="0" anchor="t" anchorCtr="0">
            <a:normAutofit fontScale="92500"/>
          </a:bodyPr>
          <a:lstStyle/>
          <a:p>
            <a:pPr>
              <a:buSzPct val="100000"/>
            </a:pPr>
            <a:r>
              <a:rPr lang="en-US" sz="2800" i="1" dirty="0">
                <a:solidFill>
                  <a:schemeClr val="bg1"/>
                </a:solidFill>
                <a:latin typeface="Rockwell" panose="02060603020205020403" pitchFamily="18" charset="77"/>
              </a:rPr>
              <a:t>LOOKING BACK LIVING FORWARD</a:t>
            </a:r>
            <a:r>
              <a:rPr lang="en-US" sz="3200" i="1" dirty="0">
                <a:solidFill>
                  <a:schemeClr val="bg1"/>
                </a:solidFill>
                <a:latin typeface="Rockwell" panose="02060603020205020403" pitchFamily="18" charset="77"/>
              </a:rPr>
              <a:t>: Continuing the prophetic legacy</a:t>
            </a:r>
          </a:p>
        </p:txBody>
      </p:sp>
    </p:spTree>
    <p:extLst>
      <p:ext uri="{BB962C8B-B14F-4D97-AF65-F5344CB8AC3E}">
        <p14:creationId xmlns:p14="http://schemas.microsoft.com/office/powerpoint/2010/main" val="212279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6" name="Picture 5" descr="A picture containing sky, person, outdoor&#10;&#10;Description automatically generated">
            <a:extLst>
              <a:ext uri="{FF2B5EF4-FFF2-40B4-BE49-F238E27FC236}">
                <a16:creationId xmlns:a16="http://schemas.microsoft.com/office/drawing/2014/main" id="{B9159161-4A26-E49F-1029-9FA49740FADF}"/>
              </a:ext>
            </a:extLst>
          </p:cNvPr>
          <p:cNvPicPr>
            <a:picLocks noChangeAspect="1"/>
          </p:cNvPicPr>
          <p:nvPr/>
        </p:nvPicPr>
        <p:blipFill>
          <a:blip r:embed="rId3"/>
          <a:stretch>
            <a:fillRect/>
          </a:stretch>
        </p:blipFill>
        <p:spPr>
          <a:xfrm>
            <a:off x="720000" y="2098388"/>
            <a:ext cx="4767129" cy="3575347"/>
          </a:xfrm>
          <a:prstGeom prst="rect">
            <a:avLst/>
          </a:prstGeom>
        </p:spPr>
      </p:pic>
      <p:sp>
        <p:nvSpPr>
          <p:cNvPr id="4" name="Text Placeholder 3">
            <a:extLst>
              <a:ext uri="{FF2B5EF4-FFF2-40B4-BE49-F238E27FC236}">
                <a16:creationId xmlns:a16="http://schemas.microsoft.com/office/drawing/2014/main" id="{71DA4A86-48AE-9453-88CE-17EDCFD0FAD5}"/>
              </a:ext>
            </a:extLst>
          </p:cNvPr>
          <p:cNvSpPr>
            <a:spLocks noGrp="1"/>
          </p:cNvSpPr>
          <p:nvPr>
            <p:ph type="body" idx="1"/>
          </p:nvPr>
        </p:nvSpPr>
        <p:spPr>
          <a:xfrm>
            <a:off x="720001" y="1246518"/>
            <a:ext cx="11087828" cy="4574385"/>
          </a:xfrm>
        </p:spPr>
        <p:txBody>
          <a:bodyPr>
            <a:normAutofit fontScale="92500" lnSpcReduction="20000"/>
          </a:bodyPr>
          <a:lstStyle/>
          <a:p>
            <a:pPr marL="78300" indent="0">
              <a:spcBef>
                <a:spcPts val="0"/>
              </a:spcBef>
              <a:buNone/>
            </a:pPr>
            <a:r>
              <a:rPr lang="en-AU" sz="4000" b="1" dirty="0">
                <a:solidFill>
                  <a:schemeClr val="bg1"/>
                </a:solidFill>
                <a:latin typeface="Avenir Book" panose="02000503020000020003" pitchFamily="2" charset="0"/>
              </a:rPr>
              <a:t>PROPHETS:	</a:t>
            </a:r>
            <a:endParaRPr lang="en-AU" sz="2400" b="1" dirty="0">
              <a:solidFill>
                <a:schemeClr val="bg1"/>
              </a:solidFill>
              <a:latin typeface="Avenir Book" panose="02000503020000020003" pitchFamily="2" charset="0"/>
            </a:endParaRPr>
          </a:p>
          <a:p>
            <a:pPr marL="78300" indent="0">
              <a:spcBef>
                <a:spcPts val="0"/>
              </a:spcBef>
              <a:buNone/>
            </a:pPr>
            <a:r>
              <a:rPr lang="en-AU" sz="2400" b="1" dirty="0">
                <a:solidFill>
                  <a:schemeClr val="bg1"/>
                </a:solidFill>
                <a:latin typeface="Avenir Book" panose="02000503020000020003" pitchFamily="2" charset="0"/>
              </a:rPr>
              <a:t>						</a:t>
            </a:r>
            <a:r>
              <a:rPr lang="en-AU" sz="4000" b="1" dirty="0">
                <a:solidFill>
                  <a:schemeClr val="accent4">
                    <a:lumMod val="20000"/>
                    <a:lumOff val="80000"/>
                  </a:schemeClr>
                </a:solidFill>
                <a:latin typeface="Avenir Book" panose="02000503020000020003" pitchFamily="2" charset="0"/>
              </a:rPr>
              <a:t>some wrote</a:t>
            </a:r>
          </a:p>
          <a:p>
            <a:pPr marL="78300" indent="0">
              <a:spcBef>
                <a:spcPts val="0"/>
              </a:spcBef>
              <a:buNone/>
            </a:pPr>
            <a:r>
              <a:rPr lang="en-AU" sz="4000" b="1" dirty="0">
                <a:solidFill>
                  <a:schemeClr val="accent4">
                    <a:lumMod val="20000"/>
                    <a:lumOff val="80000"/>
                  </a:schemeClr>
                </a:solidFill>
                <a:latin typeface="Avenir Book" panose="02000503020000020003" pitchFamily="2" charset="0"/>
              </a:rPr>
              <a:t>							4 Major Prophets</a:t>
            </a:r>
          </a:p>
          <a:p>
            <a:pPr marL="78300" indent="0">
              <a:spcBef>
                <a:spcPts val="0"/>
              </a:spcBef>
              <a:buNone/>
            </a:pPr>
            <a:r>
              <a:rPr lang="en-AU" sz="4000" b="1" dirty="0">
                <a:solidFill>
                  <a:schemeClr val="accent4">
                    <a:lumMod val="20000"/>
                    <a:lumOff val="80000"/>
                  </a:schemeClr>
                </a:solidFill>
                <a:latin typeface="Avenir Book" panose="02000503020000020003" pitchFamily="2" charset="0"/>
              </a:rPr>
              <a:t>						      12 Minor Prophets</a:t>
            </a:r>
          </a:p>
          <a:p>
            <a:pPr marL="78300" indent="0">
              <a:spcBef>
                <a:spcPts val="0"/>
              </a:spcBef>
              <a:buNone/>
            </a:pPr>
            <a:endParaRPr lang="en-AU" sz="1800" b="1" dirty="0">
              <a:solidFill>
                <a:schemeClr val="accent4">
                  <a:lumMod val="20000"/>
                  <a:lumOff val="80000"/>
                </a:schemeClr>
              </a:solidFill>
              <a:latin typeface="Avenir Book" panose="02000503020000020003" pitchFamily="2" charset="0"/>
            </a:endParaRPr>
          </a:p>
          <a:p>
            <a:pPr marL="78300" indent="0">
              <a:spcBef>
                <a:spcPts val="0"/>
              </a:spcBef>
              <a:buNone/>
            </a:pPr>
            <a:r>
              <a:rPr lang="en-AU" sz="4000" b="1" dirty="0">
                <a:solidFill>
                  <a:schemeClr val="accent4">
                    <a:lumMod val="20000"/>
                    <a:lumOff val="80000"/>
                  </a:schemeClr>
                </a:solidFill>
                <a:latin typeface="Avenir Book" panose="02000503020000020003" pitchFamily="2" charset="0"/>
              </a:rPr>
              <a:t>						others did not</a:t>
            </a:r>
          </a:p>
          <a:p>
            <a:pPr marL="78300" indent="0">
              <a:spcBef>
                <a:spcPts val="0"/>
              </a:spcBef>
              <a:buNone/>
            </a:pPr>
            <a:endParaRPr lang="en-AU" sz="1800" b="1" dirty="0">
              <a:solidFill>
                <a:schemeClr val="accent4">
                  <a:lumMod val="20000"/>
                  <a:lumOff val="80000"/>
                </a:schemeClr>
              </a:solidFill>
              <a:latin typeface="Avenir Book" panose="02000503020000020003" pitchFamily="2" charset="0"/>
            </a:endParaRPr>
          </a:p>
          <a:p>
            <a:pPr marL="78300" indent="0">
              <a:spcBef>
                <a:spcPts val="0"/>
              </a:spcBef>
              <a:buNone/>
            </a:pPr>
            <a:r>
              <a:rPr lang="en-AU" sz="4000" b="1" dirty="0">
                <a:solidFill>
                  <a:schemeClr val="accent4">
                    <a:lumMod val="20000"/>
                    <a:lumOff val="80000"/>
                  </a:schemeClr>
                </a:solidFill>
                <a:latin typeface="Avenir Book" panose="02000503020000020003" pitchFamily="2" charset="0"/>
              </a:rPr>
              <a:t>						some remain unknown							</a:t>
            </a:r>
            <a:r>
              <a:rPr lang="en-AU" sz="2600" b="1" dirty="0" err="1">
                <a:solidFill>
                  <a:schemeClr val="accent4">
                    <a:lumMod val="20000"/>
                    <a:lumOff val="80000"/>
                  </a:schemeClr>
                </a:solidFill>
                <a:latin typeface="Avenir Book" panose="02000503020000020003" pitchFamily="2" charset="0"/>
              </a:rPr>
              <a:t>e.g</a:t>
            </a:r>
            <a:r>
              <a:rPr lang="en-AU" sz="2600" b="1" dirty="0">
                <a:solidFill>
                  <a:schemeClr val="accent4">
                    <a:lumMod val="20000"/>
                    <a:lumOff val="80000"/>
                  </a:schemeClr>
                </a:solidFill>
                <a:latin typeface="Avenir Book" panose="02000503020000020003" pitchFamily="2" charset="0"/>
              </a:rPr>
              <a:t> 1 Kings 13:1-34</a:t>
            </a:r>
            <a:r>
              <a:rPr lang="en-AU" sz="4000" b="1" dirty="0">
                <a:solidFill>
                  <a:schemeClr val="accent4">
                    <a:lumMod val="20000"/>
                    <a:lumOff val="80000"/>
                  </a:schemeClr>
                </a:solidFill>
                <a:latin typeface="Avenir Book" panose="02000503020000020003" pitchFamily="2" charset="0"/>
              </a:rPr>
              <a:t>	</a:t>
            </a:r>
          </a:p>
          <a:p>
            <a:pPr marL="114300" indent="0">
              <a:lnSpc>
                <a:spcPct val="100000"/>
              </a:lnSpc>
              <a:buNone/>
            </a:pPr>
            <a:endParaRPr lang="en-AU" sz="1400" b="1" dirty="0">
              <a:solidFill>
                <a:schemeClr val="bg1"/>
              </a:solidFill>
              <a:latin typeface="Avenir Book" panose="02000503020000020003" pitchFamily="2" charset="0"/>
            </a:endParaRPr>
          </a:p>
        </p:txBody>
      </p:sp>
      <p:sp>
        <p:nvSpPr>
          <p:cNvPr id="8" name="TextBox 7">
            <a:extLst>
              <a:ext uri="{FF2B5EF4-FFF2-40B4-BE49-F238E27FC236}">
                <a16:creationId xmlns:a16="http://schemas.microsoft.com/office/drawing/2014/main" id="{98A41AB1-A70C-5116-EF2A-A26A5D45E173}"/>
              </a:ext>
            </a:extLst>
          </p:cNvPr>
          <p:cNvSpPr txBox="1"/>
          <p:nvPr/>
        </p:nvSpPr>
        <p:spPr>
          <a:xfrm>
            <a:off x="720001" y="5832390"/>
            <a:ext cx="4767128" cy="307777"/>
          </a:xfrm>
          <a:prstGeom prst="rect">
            <a:avLst/>
          </a:prstGeom>
          <a:noFill/>
        </p:spPr>
        <p:txBody>
          <a:bodyPr wrap="square" rtlCol="0">
            <a:spAutoFit/>
          </a:bodyPr>
          <a:lstStyle/>
          <a:p>
            <a:r>
              <a:rPr lang="en-US" dirty="0">
                <a:solidFill>
                  <a:schemeClr val="accent3"/>
                </a:solidFill>
              </a:rPr>
              <a:t>PICTURE OF ELIJAH from </a:t>
            </a:r>
            <a:r>
              <a:rPr lang="en-US" i="1" dirty="0">
                <a:solidFill>
                  <a:schemeClr val="accent3"/>
                </a:solidFill>
              </a:rPr>
              <a:t>FREE BIBLE IMAGES</a:t>
            </a:r>
          </a:p>
        </p:txBody>
      </p:sp>
      <p:sp>
        <p:nvSpPr>
          <p:cNvPr id="7" name="Google Shape;222;g123dfe64103_0_0">
            <a:extLst>
              <a:ext uri="{FF2B5EF4-FFF2-40B4-BE49-F238E27FC236}">
                <a16:creationId xmlns:a16="http://schemas.microsoft.com/office/drawing/2014/main" id="{997174FA-E45E-4D30-4F1F-3C43096B5CC3}"/>
              </a:ext>
            </a:extLst>
          </p:cNvPr>
          <p:cNvSpPr txBox="1"/>
          <p:nvPr/>
        </p:nvSpPr>
        <p:spPr>
          <a:xfrm>
            <a:off x="720000" y="161850"/>
            <a:ext cx="10895351" cy="619200"/>
          </a:xfrm>
          <a:prstGeom prst="rect">
            <a:avLst/>
          </a:prstGeom>
          <a:noFill/>
          <a:ln>
            <a:noFill/>
          </a:ln>
        </p:spPr>
        <p:txBody>
          <a:bodyPr spcFirstLastPara="1" wrap="square" lIns="0" tIns="0" rIns="0" bIns="0" anchor="t" anchorCtr="0">
            <a:normAutofit fontScale="92500"/>
          </a:bodyPr>
          <a:lstStyle/>
          <a:p>
            <a:pPr>
              <a:buSzPct val="100000"/>
            </a:pPr>
            <a:r>
              <a:rPr lang="en-US" sz="2800" i="1" dirty="0">
                <a:solidFill>
                  <a:schemeClr val="bg1"/>
                </a:solidFill>
                <a:latin typeface="Rockwell" panose="02060603020205020403" pitchFamily="18" charset="77"/>
              </a:rPr>
              <a:t>LOOKING BACK LIVING FORWARD</a:t>
            </a:r>
            <a:r>
              <a:rPr lang="en-US" sz="3200" i="1" dirty="0">
                <a:solidFill>
                  <a:schemeClr val="bg1"/>
                </a:solidFill>
                <a:latin typeface="Rockwell" panose="02060603020205020403" pitchFamily="18" charset="77"/>
              </a:rPr>
              <a:t>: Continuing the prophetic legacy</a:t>
            </a:r>
          </a:p>
        </p:txBody>
      </p:sp>
    </p:spTree>
    <p:extLst>
      <p:ext uri="{BB962C8B-B14F-4D97-AF65-F5344CB8AC3E}">
        <p14:creationId xmlns:p14="http://schemas.microsoft.com/office/powerpoint/2010/main" val="28244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obVTI">
  <a:themeElements>
    <a:clrScheme name="Blob V2">
      <a:dk1>
        <a:srgbClr val="000000"/>
      </a:dk1>
      <a:lt1>
        <a:srgbClr val="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TotalTime>
  <Words>1304</Words>
  <Application>Microsoft Office PowerPoint</Application>
  <PresentationFormat>Widescreen</PresentationFormat>
  <Paragraphs>174</Paragraphs>
  <Slides>23</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Avenir</vt:lpstr>
      <vt:lpstr>Avenir Black</vt:lpstr>
      <vt:lpstr>Avenir Book</vt:lpstr>
      <vt:lpstr>Rockwell</vt:lpstr>
      <vt:lpstr>Trebuchet MS</vt:lpstr>
      <vt:lpstr>Verdana</vt:lpstr>
      <vt:lpstr>Wingdings 3</vt:lpstr>
      <vt:lpstr>BlobVTI</vt:lpstr>
      <vt:lpstr>Facet</vt:lpstr>
      <vt:lpstr>PowerPoint Presentation</vt:lpstr>
      <vt:lpstr>PowerPoint Presentation</vt:lpstr>
      <vt:lpstr>PowerPoint Presentation</vt:lpstr>
      <vt:lpstr>Looking Back  Living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Looking Back  Living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Back  Living Forward</dc:title>
  <dc:creator>Sue de Pyle</dc:creator>
  <cp:lastModifiedBy>Streamer</cp:lastModifiedBy>
  <cp:revision>26</cp:revision>
  <dcterms:created xsi:type="dcterms:W3CDTF">2022-04-11T01:50:41Z</dcterms:created>
  <dcterms:modified xsi:type="dcterms:W3CDTF">2022-05-29T01:26:36Z</dcterms:modified>
</cp:coreProperties>
</file>